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6"/>
  </p:notesMasterIdLst>
  <p:handoutMasterIdLst>
    <p:handoutMasterId r:id="rId17"/>
  </p:handoutMasterIdLst>
  <p:sldIdLst>
    <p:sldId id="392" r:id="rId5"/>
    <p:sldId id="416" r:id="rId6"/>
    <p:sldId id="430" r:id="rId7"/>
    <p:sldId id="428" r:id="rId8"/>
    <p:sldId id="435" r:id="rId9"/>
    <p:sldId id="433" r:id="rId10"/>
    <p:sldId id="439" r:id="rId11"/>
    <p:sldId id="440" r:id="rId12"/>
    <p:sldId id="441" r:id="rId13"/>
    <p:sldId id="442" r:id="rId14"/>
    <p:sldId id="432" r:id="rId15"/>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27" autoAdjust="0"/>
    <p:restoredTop sz="93758" autoAdjust="0"/>
  </p:normalViewPr>
  <p:slideViewPr>
    <p:cSldViewPr snapToGrid="0">
      <p:cViewPr varScale="1">
        <p:scale>
          <a:sx n="47" d="100"/>
          <a:sy n="47" d="100"/>
        </p:scale>
        <p:origin x="490" y="53"/>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35180242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11112" y="795637"/>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149840" y="66675"/>
            <a:ext cx="1203960" cy="70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hyperlink" Target="https://www.3gpp.org/ftp/tsg_sa/WG2_Arch/TSGS2_166_Orlando_2024-11/INBOX/DRAFTS/R19%20AIML_CN/Left%20issues%20list%20of%20VFL%20to%20be%20resovled%20in%20S2%23166%20meeting-r5.docx"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6931" y="1384300"/>
            <a:ext cx="12251266" cy="1724659"/>
          </a:xfrm>
        </p:spPr>
        <p:txBody>
          <a:bodyPr/>
          <a:lstStyle/>
          <a:p>
            <a:pPr algn="ctr" eaLnBrk="1" hangingPunct="1">
              <a:lnSpc>
                <a:spcPct val="100000"/>
              </a:lnSpc>
            </a:pPr>
            <a:r>
              <a:rPr lang="en-US" altLang="zh-CN" sz="4800" dirty="0"/>
              <a:t>Discussion on Detailed content and the parameters during VFL process</a:t>
            </a:r>
            <a:endParaRPr lang="en-GB" altLang="en-US" sz="4000" dirty="0"/>
          </a:p>
        </p:txBody>
      </p:sp>
      <p:sp>
        <p:nvSpPr>
          <p:cNvPr id="3" name="Title 1">
            <a:extLst>
              <a:ext uri="{FF2B5EF4-FFF2-40B4-BE49-F238E27FC236}">
                <a16:creationId xmlns:a16="http://schemas.microsoft.com/office/drawing/2014/main" id="{F89C8330-0D0C-4F65-AF84-D0231B4713F0}"/>
              </a:ext>
            </a:extLst>
          </p:cNvPr>
          <p:cNvSpPr txBox="1">
            <a:spLocks/>
          </p:cNvSpPr>
          <p:nvPr/>
        </p:nvSpPr>
        <p:spPr bwMode="auto">
          <a:xfrm>
            <a:off x="1599577" y="4309077"/>
            <a:ext cx="8992845" cy="1090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eaLnBrk="1" hangingPunct="1"/>
            <a:r>
              <a:rPr lang="en-GB" altLang="en-US" sz="3200" dirty="0"/>
              <a:t>SA2#166</a:t>
            </a:r>
          </a:p>
          <a:p>
            <a:pPr algn="ctr" eaLnBrk="1" hangingPunct="1"/>
            <a:r>
              <a:rPr lang="en-GB" altLang="en-US" sz="3200" dirty="0"/>
              <a:t>Huawei, </a:t>
            </a:r>
            <a:r>
              <a:rPr lang="en-GB" altLang="en-US" sz="3200" dirty="0" err="1"/>
              <a:t>HiSilicon</a:t>
            </a:r>
            <a:endParaRPr lang="en-GB" altLang="en-US" sz="3200" dirty="0"/>
          </a:p>
        </p:txBody>
      </p:sp>
      <p:sp>
        <p:nvSpPr>
          <p:cNvPr id="2" name="矩形 1">
            <a:extLst>
              <a:ext uri="{FF2B5EF4-FFF2-40B4-BE49-F238E27FC236}">
                <a16:creationId xmlns:a16="http://schemas.microsoft.com/office/drawing/2014/main" id="{9F481AF0-F722-4BA3-A737-CAA97F39FD0F}"/>
              </a:ext>
            </a:extLst>
          </p:cNvPr>
          <p:cNvSpPr/>
          <p:nvPr/>
        </p:nvSpPr>
        <p:spPr>
          <a:xfrm>
            <a:off x="8171042" y="311947"/>
            <a:ext cx="1424301" cy="369332"/>
          </a:xfrm>
          <a:prstGeom prst="rect">
            <a:avLst/>
          </a:prstGeom>
        </p:spPr>
        <p:txBody>
          <a:bodyPr wrap="none">
            <a:spAutoFit/>
          </a:bodyPr>
          <a:lstStyle/>
          <a:p>
            <a:r>
              <a:rPr lang="en-US" altLang="zh-CN" dirty="0"/>
              <a:t>S2-2411827</a:t>
            </a:r>
            <a:endParaRPr lang="zh-CN" altLang="en-US" dirty="0"/>
          </a:p>
        </p:txBody>
      </p:sp>
    </p:spTree>
    <p:extLst>
      <p:ext uri="{BB962C8B-B14F-4D97-AF65-F5344CB8AC3E}">
        <p14:creationId xmlns:p14="http://schemas.microsoft.com/office/powerpoint/2010/main" val="2110934247"/>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5F7427B-B2CB-4F19-9822-7D48B18502F4}"/>
              </a:ext>
            </a:extLst>
          </p:cNvPr>
          <p:cNvSpPr>
            <a:spLocks noGrp="1"/>
          </p:cNvSpPr>
          <p:nvPr>
            <p:ph type="title"/>
          </p:nvPr>
        </p:nvSpPr>
        <p:spPr>
          <a:xfrm>
            <a:off x="0" y="0"/>
            <a:ext cx="10515600" cy="810228"/>
          </a:xfrm>
        </p:spPr>
        <p:txBody>
          <a:bodyPr/>
          <a:lstStyle/>
          <a:p>
            <a:r>
              <a:rPr lang="en-US" altLang="zh-CN" sz="2800" b="1" dirty="0"/>
              <a:t>Annex</a:t>
            </a:r>
            <a:r>
              <a:rPr lang="zh-CN" altLang="en-US" sz="2800" b="1" dirty="0"/>
              <a:t>： </a:t>
            </a:r>
            <a:r>
              <a:rPr lang="en-US" altLang="zh-CN" sz="2800" b="1" dirty="0"/>
              <a:t>Mapping between ENs and parameters</a:t>
            </a:r>
            <a:endParaRPr lang="zh-CN" altLang="en-US" sz="2800" b="1" dirty="0"/>
          </a:p>
        </p:txBody>
      </p:sp>
      <p:sp>
        <p:nvSpPr>
          <p:cNvPr id="5" name="Content Placeholder 2">
            <a:extLst>
              <a:ext uri="{FF2B5EF4-FFF2-40B4-BE49-F238E27FC236}">
                <a16:creationId xmlns:a16="http://schemas.microsoft.com/office/drawing/2014/main" id="{41CD9576-DC5F-4DC5-B7F7-B3185D67E43F}"/>
              </a:ext>
            </a:extLst>
          </p:cNvPr>
          <p:cNvSpPr>
            <a:spLocks noGrp="1"/>
          </p:cNvSpPr>
          <p:nvPr>
            <p:ph idx="1"/>
          </p:nvPr>
        </p:nvSpPr>
        <p:spPr>
          <a:xfrm>
            <a:off x="0" y="1074584"/>
            <a:ext cx="12094590" cy="1131210"/>
          </a:xfrm>
        </p:spPr>
        <p:txBody>
          <a:bodyPr/>
          <a:lstStyle/>
          <a:p>
            <a:pPr>
              <a:lnSpc>
                <a:spcPct val="100000"/>
              </a:lnSpc>
              <a:spcBef>
                <a:spcPts val="0"/>
              </a:spcBef>
              <a:spcAft>
                <a:spcPts val="0"/>
              </a:spcAft>
            </a:pPr>
            <a:r>
              <a:rPr lang="en-GB" altLang="zh-CN" sz="1800" dirty="0">
                <a:latin typeface="Calibri" panose="020F0502020204030204" pitchFamily="34" charset="0"/>
                <a:cs typeface="Calibri" panose="020F0502020204030204" pitchFamily="34" charset="0"/>
              </a:rPr>
              <a:t>List of Editor’s Notes: </a:t>
            </a:r>
            <a:endParaRPr lang="en-US" sz="1400" dirty="0">
              <a:solidFill>
                <a:srgbClr val="FF0000"/>
              </a:solidFill>
              <a:effectLst/>
              <a:latin typeface="Times New Roman" panose="02020603050405020304" pitchFamily="18" charset="0"/>
              <a:ea typeface="DengXian" panose="02010600030101010101" pitchFamily="2" charset="-122"/>
            </a:endParaRPr>
          </a:p>
          <a:p>
            <a:pPr lvl="1">
              <a:lnSpc>
                <a:spcPct val="100000"/>
              </a:lnSpc>
              <a:spcBef>
                <a:spcPts val="0"/>
              </a:spcBef>
              <a:spcAft>
                <a:spcPts val="0"/>
              </a:spcAft>
            </a:pPr>
            <a:endParaRPr lang="en-US" altLang="zh-CN" sz="1400" dirty="0">
              <a:solidFill>
                <a:schemeClr val="accent1">
                  <a:lumMod val="75000"/>
                </a:schemeClr>
              </a:solidFill>
              <a:latin typeface="Calibri" panose="020F0502020204030204" pitchFamily="34" charset="0"/>
              <a:cs typeface="Calibri" panose="020F0502020204030204" pitchFamily="34" charset="0"/>
            </a:endParaRPr>
          </a:p>
          <a:p>
            <a:pPr lvl="1">
              <a:lnSpc>
                <a:spcPct val="100000"/>
              </a:lnSpc>
              <a:spcBef>
                <a:spcPts val="0"/>
              </a:spcBef>
              <a:spcAft>
                <a:spcPts val="0"/>
              </a:spcAft>
            </a:pPr>
            <a:endParaRPr lang="en-GB" altLang="zh-CN" sz="1400" dirty="0">
              <a:latin typeface="Calibri" panose="020F0502020204030204" pitchFamily="34" charset="0"/>
              <a:cs typeface="Calibri" panose="020F0502020204030204" pitchFamily="34" charset="0"/>
            </a:endParaRPr>
          </a:p>
        </p:txBody>
      </p:sp>
      <p:graphicFrame>
        <p:nvGraphicFramePr>
          <p:cNvPr id="9" name="Table 9">
            <a:extLst>
              <a:ext uri="{FF2B5EF4-FFF2-40B4-BE49-F238E27FC236}">
                <a16:creationId xmlns:a16="http://schemas.microsoft.com/office/drawing/2014/main" id="{05467906-47D8-4F96-95DB-BAF67F6EB301}"/>
              </a:ext>
            </a:extLst>
          </p:cNvPr>
          <p:cNvGraphicFramePr>
            <a:graphicFrameLocks noGrp="1"/>
          </p:cNvGraphicFramePr>
          <p:nvPr>
            <p:extLst>
              <p:ext uri="{D42A27DB-BD31-4B8C-83A1-F6EECF244321}">
                <p14:modId xmlns:p14="http://schemas.microsoft.com/office/powerpoint/2010/main" val="4049924881"/>
              </p:ext>
            </p:extLst>
          </p:nvPr>
        </p:nvGraphicFramePr>
        <p:xfrm>
          <a:off x="97410" y="1435711"/>
          <a:ext cx="11662790" cy="5304064"/>
        </p:xfrm>
        <a:graphic>
          <a:graphicData uri="http://schemas.openxmlformats.org/drawingml/2006/table">
            <a:tbl>
              <a:tblPr firstRow="1" bandRow="1">
                <a:tableStyleId>{5C22544A-7EE6-4342-B048-85BDC9FD1C3A}</a:tableStyleId>
              </a:tblPr>
              <a:tblGrid>
                <a:gridCol w="8538590">
                  <a:extLst>
                    <a:ext uri="{9D8B030D-6E8A-4147-A177-3AD203B41FA5}">
                      <a16:colId xmlns:a16="http://schemas.microsoft.com/office/drawing/2014/main" val="1646071741"/>
                    </a:ext>
                  </a:extLst>
                </a:gridCol>
                <a:gridCol w="3124200">
                  <a:extLst>
                    <a:ext uri="{9D8B030D-6E8A-4147-A177-3AD203B41FA5}">
                      <a16:colId xmlns:a16="http://schemas.microsoft.com/office/drawing/2014/main" val="2526482847"/>
                    </a:ext>
                  </a:extLst>
                </a:gridCol>
              </a:tblGrid>
              <a:tr h="168980">
                <a:tc>
                  <a:txBody>
                    <a:bodyPr/>
                    <a:lstStyle/>
                    <a:p>
                      <a:r>
                        <a:rPr lang="en-US" sz="900" dirty="0">
                          <a:latin typeface="+mn-lt"/>
                        </a:rPr>
                        <a:t>EN</a:t>
                      </a:r>
                    </a:p>
                  </a:txBody>
                  <a:tcPr/>
                </a:tc>
                <a:tc>
                  <a:txBody>
                    <a:bodyPr/>
                    <a:lstStyle/>
                    <a:p>
                      <a:r>
                        <a:rPr lang="en-US" sz="900" dirty="0">
                          <a:latin typeface="+mn-lt"/>
                        </a:rPr>
                        <a:t>Parameter related to EN</a:t>
                      </a:r>
                    </a:p>
                  </a:txBody>
                  <a:tcPr/>
                </a:tc>
                <a:extLst>
                  <a:ext uri="{0D108BD9-81ED-4DB2-BD59-A6C34878D82A}">
                    <a16:rowId xmlns:a16="http://schemas.microsoft.com/office/drawing/2014/main" val="2862847657"/>
                  </a:ext>
                </a:extLst>
              </a:tr>
              <a:tr h="1846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900" dirty="0">
                          <a:solidFill>
                            <a:srgbClr val="FF0000"/>
                          </a:solidFill>
                          <a:effectLst/>
                          <a:highlight>
                            <a:srgbClr val="FFFF00"/>
                          </a:highlight>
                          <a:latin typeface="+mn-lt"/>
                          <a:ea typeface="DengXian" panose="02010600030101010101" pitchFamily="2" charset="-122"/>
                        </a:rPr>
                        <a:t>Editor's note:	It is FFS additional parameters are needed to send from the VFL server to VFL client.</a:t>
                      </a:r>
                      <a:r>
                        <a:rPr lang="en-GB" sz="900" dirty="0">
                          <a:solidFill>
                            <a:srgbClr val="FF0000"/>
                          </a:solidFill>
                          <a:effectLst/>
                          <a:highlight>
                            <a:srgbClr val="FFFF00"/>
                          </a:highlight>
                          <a:latin typeface="+mn-lt"/>
                          <a:ea typeface="SimSun" panose="02010600030101010101" pitchFamily="2" charset="-122"/>
                        </a:rPr>
                        <a:t> </a:t>
                      </a:r>
                      <a:r>
                        <a:rPr lang="en-GB" sz="900" dirty="0">
                          <a:solidFill>
                            <a:srgbClr val="FF0000"/>
                          </a:solidFill>
                          <a:effectLst/>
                          <a:highlight>
                            <a:srgbClr val="FFFF00"/>
                          </a:highlight>
                          <a:latin typeface="+mn-lt"/>
                          <a:ea typeface="Malgun Gothic" panose="020B0503020000020004" pitchFamily="34" charset="-127"/>
                        </a:rPr>
                        <a:t>(CR: 2411192 – OPPO; Clause: 6.2H.2.4.1) -&gt; VFL Inference</a:t>
                      </a:r>
                      <a:endParaRPr lang="en-US" sz="900" dirty="0">
                        <a:solidFill>
                          <a:srgbClr val="FF0000"/>
                        </a:solidFill>
                        <a:effectLst/>
                        <a:highlight>
                          <a:srgbClr val="FFFF00"/>
                        </a:highlight>
                        <a:latin typeface="+mn-lt"/>
                        <a:ea typeface="DengXian" panose="02010600030101010101" pitchFamily="2" charset="-122"/>
                      </a:endParaRPr>
                    </a:p>
                  </a:txBody>
                  <a:tcPr/>
                </a:tc>
                <a:tc>
                  <a:txBody>
                    <a:bodyPr/>
                    <a:lstStyle/>
                    <a:p>
                      <a:r>
                        <a:rPr lang="en-US" sz="900" dirty="0">
                          <a:latin typeface="+mn-lt"/>
                        </a:rPr>
                        <a:t>general</a:t>
                      </a:r>
                    </a:p>
                  </a:txBody>
                  <a:tcPr/>
                </a:tc>
                <a:extLst>
                  <a:ext uri="{0D108BD9-81ED-4DB2-BD59-A6C34878D82A}">
                    <a16:rowId xmlns:a16="http://schemas.microsoft.com/office/drawing/2014/main" val="3533631544"/>
                  </a:ext>
                </a:extLst>
              </a:tr>
              <a:tr h="2745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900" dirty="0">
                          <a:solidFill>
                            <a:srgbClr val="FF0000"/>
                          </a:solidFill>
                          <a:effectLst/>
                          <a:highlight>
                            <a:srgbClr val="FFFF00"/>
                          </a:highlight>
                          <a:latin typeface="Times New Roman" panose="02020603050405020304" pitchFamily="18" charset="0"/>
                          <a:ea typeface="DengXian" panose="02010600030101010101" pitchFamily="2" charset="-122"/>
                        </a:rPr>
                        <a:t>Editor's note:	It is FFS additional parameters are needed to send from the VFL client to VFL server.</a:t>
                      </a:r>
                      <a:r>
                        <a:rPr lang="en-GB" sz="900" dirty="0">
                          <a:solidFill>
                            <a:srgbClr val="FF0000"/>
                          </a:solidFill>
                          <a:effectLst/>
                          <a:highlight>
                            <a:srgbClr val="FFFF00"/>
                          </a:highlight>
                          <a:latin typeface="Times New Roman" panose="02020603050405020304" pitchFamily="18" charset="0"/>
                          <a:ea typeface="Malgun Gothic" panose="020B0503020000020004" pitchFamily="34" charset="-127"/>
                        </a:rPr>
                        <a:t> (CR: 2411192 – OPPO; Clause: 6.2H.2.4.1) -&gt; VFL Inference</a:t>
                      </a:r>
                      <a:endParaRPr lang="en-US" sz="900" dirty="0">
                        <a:solidFill>
                          <a:srgbClr val="FF0000"/>
                        </a:solidFill>
                        <a:effectLst/>
                        <a:highlight>
                          <a:srgbClr val="FFFF00"/>
                        </a:highlight>
                        <a:latin typeface="Times New Roman" panose="02020603050405020304" pitchFamily="18" charset="0"/>
                        <a:ea typeface="DengXian" panose="02010600030101010101" pitchFamily="2" charset="-122"/>
                      </a:endParaRPr>
                    </a:p>
                  </a:txBody>
                  <a:tcPr/>
                </a:tc>
                <a:tc>
                  <a:txBody>
                    <a:bodyPr/>
                    <a:lstStyle/>
                    <a:p>
                      <a:r>
                        <a:rPr lang="en-US" sz="900" dirty="0">
                          <a:latin typeface="+mn-lt"/>
                        </a:rPr>
                        <a:t>general</a:t>
                      </a:r>
                    </a:p>
                  </a:txBody>
                  <a:tcPr/>
                </a:tc>
                <a:extLst>
                  <a:ext uri="{0D108BD9-81ED-4DB2-BD59-A6C34878D82A}">
                    <a16:rowId xmlns:a16="http://schemas.microsoft.com/office/drawing/2014/main" val="4046706254"/>
                  </a:ext>
                </a:extLst>
              </a:tr>
              <a:tr h="2745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900" dirty="0">
                          <a:solidFill>
                            <a:srgbClr val="FF0000"/>
                          </a:solidFill>
                          <a:effectLst/>
                          <a:latin typeface="Times New Roman" panose="02020603050405020304" pitchFamily="18" charset="0"/>
                          <a:ea typeface="SimSun" panose="02010600030101010101" pitchFamily="2" charset="-122"/>
                        </a:rPr>
                        <a:t>Editor’s Note: It is FFS whether sample/feature information is required to be provided in each training. (CR: 2411194 – CMCC; Clause: 6.2H.2.3.1)</a:t>
                      </a:r>
                      <a:endParaRPr lang="en-US" sz="900" dirty="0">
                        <a:solidFill>
                          <a:srgbClr val="FF0000"/>
                        </a:solidFill>
                        <a:effectLst/>
                        <a:latin typeface="Times New Roman" panose="02020603050405020304" pitchFamily="18" charset="0"/>
                        <a:ea typeface="DengXian" panose="02010600030101010101" pitchFamily="2" charset="-122"/>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kern="100" dirty="0">
                          <a:effectLst/>
                          <a:latin typeface="+mn-lt"/>
                          <a:ea typeface="DengXian" panose="02010600030101010101" pitchFamily="2" charset="-122"/>
                          <a:cs typeface="Times New Roman" panose="02020603050405020304" pitchFamily="18" charset="0"/>
                        </a:rPr>
                        <a:t>ID(s) of sample(s) corresponding to the intermediate training result</a:t>
                      </a:r>
                    </a:p>
                  </a:txBody>
                  <a:tcPr/>
                </a:tc>
                <a:extLst>
                  <a:ext uri="{0D108BD9-81ED-4DB2-BD59-A6C34878D82A}">
                    <a16:rowId xmlns:a16="http://schemas.microsoft.com/office/drawing/2014/main" val="3642752171"/>
                  </a:ext>
                </a:extLst>
              </a:tr>
              <a:tr h="2745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900" dirty="0">
                          <a:solidFill>
                            <a:srgbClr val="FF0000"/>
                          </a:solidFill>
                          <a:effectLst/>
                          <a:latin typeface="Times New Roman" panose="02020603050405020304" pitchFamily="18" charset="0"/>
                          <a:ea typeface="DengXian" panose="02010600030101010101" pitchFamily="2" charset="-122"/>
                        </a:rPr>
                        <a:t>Editor’s note:	The report may include ID(s) of sample(s) corresponding to the intermediate training result. </a:t>
                      </a:r>
                      <a:r>
                        <a:rPr lang="en-GB" sz="900" dirty="0">
                          <a:solidFill>
                            <a:srgbClr val="FF0000"/>
                          </a:solidFill>
                          <a:effectLst/>
                          <a:latin typeface="Times New Roman" panose="02020603050405020304" pitchFamily="18" charset="0"/>
                          <a:ea typeface="SimSun" panose="02010600030101010101" pitchFamily="2" charset="-122"/>
                        </a:rPr>
                        <a:t>(CR: 2411194 – CMCC; Clause: 6.2H.2.3.1)</a:t>
                      </a:r>
                      <a:endParaRPr lang="en-US" sz="900" dirty="0">
                        <a:solidFill>
                          <a:srgbClr val="FF0000"/>
                        </a:solidFill>
                        <a:effectLst/>
                        <a:latin typeface="Times New Roman" panose="02020603050405020304" pitchFamily="18" charset="0"/>
                        <a:ea typeface="DengXian" panose="02010600030101010101" pitchFamily="2" charset="-122"/>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kern="100" dirty="0">
                          <a:effectLst/>
                          <a:latin typeface="+mn-lt"/>
                          <a:ea typeface="DengXian" panose="02010600030101010101" pitchFamily="2" charset="-122"/>
                          <a:cs typeface="Times New Roman" panose="02020603050405020304" pitchFamily="18" charset="0"/>
                        </a:rPr>
                        <a:t>ID(s) of sample(s) corresponding to the intermediate training result</a:t>
                      </a:r>
                    </a:p>
                  </a:txBody>
                  <a:tcPr/>
                </a:tc>
                <a:extLst>
                  <a:ext uri="{0D108BD9-81ED-4DB2-BD59-A6C34878D82A}">
                    <a16:rowId xmlns:a16="http://schemas.microsoft.com/office/drawing/2014/main" val="3359760333"/>
                  </a:ext>
                </a:extLst>
              </a:tr>
              <a:tr h="380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900" dirty="0">
                          <a:solidFill>
                            <a:srgbClr val="FF0000"/>
                          </a:solidFill>
                          <a:effectLst/>
                          <a:latin typeface="Times New Roman" panose="02020603050405020304" pitchFamily="18" charset="0"/>
                          <a:ea typeface="SimSun" panose="02010600030101010101" pitchFamily="2" charset="-122"/>
                        </a:rPr>
                        <a:t>Editor</a:t>
                      </a:r>
                      <a:r>
                        <a:rPr lang="en-US" sz="900" dirty="0">
                          <a:solidFill>
                            <a:srgbClr val="FF0000"/>
                          </a:solidFill>
                          <a:effectLst/>
                          <a:latin typeface="SimSun" panose="02010600030101010101" pitchFamily="2" charset="-122"/>
                          <a:ea typeface="DengXian" panose="02010600030101010101" pitchFamily="2" charset="-122"/>
                        </a:rPr>
                        <a:t>´</a:t>
                      </a:r>
                      <a:r>
                        <a:rPr lang="en-GB" sz="900" dirty="0">
                          <a:solidFill>
                            <a:srgbClr val="FF0000"/>
                          </a:solidFill>
                          <a:effectLst/>
                          <a:latin typeface="Times New Roman" panose="02020603050405020304" pitchFamily="18" charset="0"/>
                          <a:ea typeface="SimSun" panose="02010600030101010101" pitchFamily="2" charset="-122"/>
                        </a:rPr>
                        <a:t>s Note: Whether and how to include interoperability information in the VFL training procedure is FFS.</a:t>
                      </a:r>
                      <a:r>
                        <a:rPr lang="en-GB" sz="900" dirty="0">
                          <a:solidFill>
                            <a:srgbClr val="FF0000"/>
                          </a:solidFill>
                          <a:effectLst/>
                          <a:latin typeface="Times New Roman" panose="02020603050405020304" pitchFamily="18" charset="0"/>
                          <a:ea typeface="DengXian" panose="02010600030101010101" pitchFamily="2" charset="-122"/>
                        </a:rPr>
                        <a:t> </a:t>
                      </a:r>
                      <a:r>
                        <a:rPr lang="en-GB" sz="900" dirty="0">
                          <a:solidFill>
                            <a:srgbClr val="FF0000"/>
                          </a:solidFill>
                          <a:effectLst/>
                          <a:latin typeface="Times New Roman" panose="02020603050405020304" pitchFamily="18" charset="0"/>
                          <a:ea typeface="SimSun" panose="02010600030101010101" pitchFamily="2" charset="-122"/>
                        </a:rPr>
                        <a:t>(CR: 2411194 – CMCC; Clause: 6.2H.2.3.1)</a:t>
                      </a:r>
                      <a:endParaRPr lang="en-US" sz="900" dirty="0">
                        <a:solidFill>
                          <a:srgbClr val="FF0000"/>
                        </a:solidFill>
                        <a:effectLst/>
                        <a:latin typeface="Times New Roman" panose="02020603050405020304" pitchFamily="18" charset="0"/>
                        <a:ea typeface="DengXian"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900" dirty="0">
                        <a:solidFill>
                          <a:srgbClr val="FF0000"/>
                        </a:solidFill>
                        <a:effectLst/>
                        <a:latin typeface="Times New Roman" panose="02020603050405020304" pitchFamily="18" charset="0"/>
                        <a:ea typeface="DengXian" panose="02010600030101010101" pitchFamily="2" charset="-122"/>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kern="100" dirty="0">
                          <a:effectLst/>
                          <a:latin typeface="+mn-lt"/>
                        </a:rPr>
                        <a:t>VFL interoperability information</a:t>
                      </a:r>
                      <a:endParaRPr lang="en-US" sz="900" kern="100" dirty="0">
                        <a:effectLst/>
                        <a:latin typeface="+mn-lt"/>
                        <a:ea typeface="DengXian"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kern="100" dirty="0">
                          <a:effectLst/>
                          <a:latin typeface="+mn-lt"/>
                          <a:ea typeface="DengXian" panose="02010600030101010101" pitchFamily="2" charset="-122"/>
                          <a:cs typeface="Times New Roman" panose="02020603050405020304" pitchFamily="18" charset="0"/>
                        </a:rPr>
                        <a:t>VFL Group ID</a:t>
                      </a:r>
                    </a:p>
                    <a:p>
                      <a:endParaRPr lang="en-US" sz="900" dirty="0">
                        <a:latin typeface="+mn-lt"/>
                      </a:endParaRPr>
                    </a:p>
                  </a:txBody>
                  <a:tcPr/>
                </a:tc>
                <a:extLst>
                  <a:ext uri="{0D108BD9-81ED-4DB2-BD59-A6C34878D82A}">
                    <a16:rowId xmlns:a16="http://schemas.microsoft.com/office/drawing/2014/main" val="2487297549"/>
                  </a:ext>
                </a:extLst>
              </a:tr>
              <a:tr h="122510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900" dirty="0">
                          <a:solidFill>
                            <a:srgbClr val="FF0000"/>
                          </a:solidFill>
                          <a:effectLst/>
                          <a:latin typeface="Times New Roman" panose="02020603050405020304" pitchFamily="18" charset="0"/>
                          <a:ea typeface="SimSun" panose="02010600030101010101" pitchFamily="2" charset="-122"/>
                        </a:rPr>
                        <a:t>Editor</a:t>
                      </a:r>
                      <a:r>
                        <a:rPr lang="en-US" sz="900" dirty="0">
                          <a:solidFill>
                            <a:srgbClr val="FF0000"/>
                          </a:solidFill>
                          <a:effectLst/>
                          <a:latin typeface="SimSun" panose="02010600030101010101" pitchFamily="2" charset="-122"/>
                          <a:ea typeface="DengXian" panose="02010600030101010101" pitchFamily="2" charset="-122"/>
                        </a:rPr>
                        <a:t>´</a:t>
                      </a:r>
                      <a:r>
                        <a:rPr lang="en-GB" sz="900" dirty="0">
                          <a:solidFill>
                            <a:srgbClr val="FF0000"/>
                          </a:solidFill>
                          <a:effectLst/>
                          <a:latin typeface="Times New Roman" panose="02020603050405020304" pitchFamily="18" charset="0"/>
                          <a:ea typeface="SimSun" panose="02010600030101010101" pitchFamily="2" charset="-122"/>
                        </a:rPr>
                        <a:t>s Note: Additional Parameters to be provided in the request are FFS. (CR: 2411194 – CMCC; Clause: 6.2H.2.3.1)</a:t>
                      </a:r>
                      <a:endParaRPr lang="en-US" sz="900" dirty="0">
                        <a:solidFill>
                          <a:srgbClr val="FF0000"/>
                        </a:solidFill>
                        <a:effectLst/>
                        <a:latin typeface="Times New Roman" panose="02020603050405020304" pitchFamily="18" charset="0"/>
                        <a:ea typeface="DengXian"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900" dirty="0">
                        <a:solidFill>
                          <a:srgbClr val="FF0000"/>
                        </a:solidFill>
                        <a:effectLst/>
                        <a:latin typeface="Times New Roman" panose="02020603050405020304" pitchFamily="18" charset="0"/>
                        <a:ea typeface="DengXian" panose="02010600030101010101" pitchFamily="2" charset="-122"/>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kern="100" dirty="0">
                          <a:effectLst/>
                          <a:latin typeface="+mn-lt"/>
                        </a:rPr>
                        <a:t>VFL interoperability information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kern="100" dirty="0">
                          <a:effectLst/>
                          <a:latin typeface="+mn-lt"/>
                          <a:ea typeface="DengXian" panose="02010600030101010101" pitchFamily="2" charset="-122"/>
                          <a:cs typeface="Times New Roman" panose="02020603050405020304" pitchFamily="18" charset="0"/>
                        </a:rPr>
                        <a:t>Maximum response time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kern="100" dirty="0">
                          <a:effectLst/>
                          <a:latin typeface="+mn-lt"/>
                        </a:rPr>
                        <a:t>Analytics ID</a:t>
                      </a:r>
                      <a:endParaRPr lang="en-US" sz="900" kern="100" dirty="0">
                        <a:effectLst/>
                        <a:latin typeface="+mn-lt"/>
                        <a:ea typeface="DengXian"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kern="100" dirty="0">
                          <a:effectLst/>
                          <a:latin typeface="+mn-lt"/>
                          <a:ea typeface="DengXian" panose="02010600030101010101" pitchFamily="2" charset="-122"/>
                          <a:cs typeface="Times New Roman" panose="02020603050405020304" pitchFamily="18" charset="0"/>
                        </a:rPr>
                        <a:t>VFL Group ID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kern="100" dirty="0">
                          <a:effectLst/>
                          <a:latin typeface="+mn-lt"/>
                          <a:ea typeface="DengXian" panose="02010600030101010101" pitchFamily="2" charset="-122"/>
                          <a:cs typeface="Times New Roman" panose="02020603050405020304" pitchFamily="18" charset="0"/>
                        </a:rPr>
                        <a:t>Sample Alignment Information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dirty="0">
                          <a:latin typeface="+mn-lt"/>
                        </a:rPr>
                        <a:t>VFL Requirements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dirty="0">
                          <a:latin typeface="+mn-lt"/>
                        </a:rPr>
                        <a:t>VFL Data Availability requirement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dirty="0">
                          <a:latin typeface="+mn-lt"/>
                        </a:rPr>
                        <a:t>VFL Availability Time requirements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dirty="0">
                          <a:latin typeface="+mn-lt"/>
                        </a:rPr>
                        <a:t>VFL Server NF ID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dirty="0">
                          <a:latin typeface="+mn-lt"/>
                        </a:rPr>
                        <a:t>VFL Client NF ID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dirty="0">
                          <a:latin typeface="+mn-lt"/>
                        </a:rPr>
                        <a:t>VFL Training </a:t>
                      </a:r>
                      <a:r>
                        <a:rPr lang="en-US" sz="900" dirty="0" err="1">
                          <a:latin typeface="+mn-lt"/>
                        </a:rPr>
                        <a:t>DataSet</a:t>
                      </a:r>
                      <a:r>
                        <a:rPr lang="en-US" sz="900" dirty="0">
                          <a:latin typeface="+mn-lt"/>
                        </a:rPr>
                        <a:t> Tag</a:t>
                      </a:r>
                    </a:p>
                  </a:txBody>
                  <a:tcPr/>
                </a:tc>
                <a:extLst>
                  <a:ext uri="{0D108BD9-81ED-4DB2-BD59-A6C34878D82A}">
                    <a16:rowId xmlns:a16="http://schemas.microsoft.com/office/drawing/2014/main" val="1659921094"/>
                  </a:ext>
                </a:extLst>
              </a:tr>
              <a:tr h="2745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900" dirty="0">
                          <a:solidFill>
                            <a:srgbClr val="FF0000"/>
                          </a:solidFill>
                          <a:effectLst/>
                          <a:latin typeface="Times New Roman" panose="02020603050405020304" pitchFamily="18" charset="0"/>
                          <a:ea typeface="DengXian" panose="02010600030101010101" pitchFamily="2" charset="-122"/>
                        </a:rPr>
                        <a:t>Editor´s note: The following is FFS and may depend on the service design: When the clients reports the client intermediate training result, it also includes the corresponding VFL correlation ID.</a:t>
                      </a:r>
                      <a:r>
                        <a:rPr lang="en-GB" sz="900" dirty="0">
                          <a:solidFill>
                            <a:srgbClr val="FF0000"/>
                          </a:solidFill>
                          <a:effectLst/>
                          <a:latin typeface="Times New Roman" panose="02020603050405020304" pitchFamily="18" charset="0"/>
                          <a:ea typeface="SimSun" panose="02010600030101010101" pitchFamily="2" charset="-122"/>
                        </a:rPr>
                        <a:t> (CR: 2411194 – CMCC; Clause: 6.2H.2.3.1)</a:t>
                      </a:r>
                      <a:endParaRPr lang="en-US" sz="900" dirty="0">
                        <a:solidFill>
                          <a:srgbClr val="FF0000"/>
                        </a:solidFill>
                        <a:effectLst/>
                        <a:latin typeface="Times New Roman" panose="02020603050405020304" pitchFamily="18" charset="0"/>
                        <a:ea typeface="DengXian" panose="02010600030101010101" pitchFamily="2" charset="-122"/>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kern="100" dirty="0">
                          <a:effectLst/>
                          <a:latin typeface="+mn-lt"/>
                        </a:rPr>
                        <a:t>VFL correlation ID</a:t>
                      </a:r>
                      <a:endParaRPr lang="en-US" sz="900" kern="100" dirty="0">
                        <a:effectLst/>
                        <a:latin typeface="+mn-lt"/>
                        <a:ea typeface="DengXian" panose="02010600030101010101" pitchFamily="2" charset="-122"/>
                        <a:cs typeface="Times New Roman" panose="02020603050405020304" pitchFamily="18" charset="0"/>
                      </a:endParaRPr>
                    </a:p>
                  </a:txBody>
                  <a:tcPr/>
                </a:tc>
                <a:extLst>
                  <a:ext uri="{0D108BD9-81ED-4DB2-BD59-A6C34878D82A}">
                    <a16:rowId xmlns:a16="http://schemas.microsoft.com/office/drawing/2014/main" val="2317018623"/>
                  </a:ext>
                </a:extLst>
              </a:tr>
              <a:tr h="1689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900" dirty="0">
                          <a:solidFill>
                            <a:srgbClr val="FF0000"/>
                          </a:solidFill>
                          <a:effectLst/>
                          <a:latin typeface="Times New Roman" panose="02020603050405020304" pitchFamily="18" charset="0"/>
                          <a:ea typeface="DengXian" panose="02010600030101010101" pitchFamily="2" charset="-122"/>
                        </a:rPr>
                        <a:t>Editor’s Note: Whether VFL server and VFL clients share feature information is FFS. </a:t>
                      </a:r>
                      <a:r>
                        <a:rPr lang="en-GB" sz="900" dirty="0">
                          <a:solidFill>
                            <a:srgbClr val="FF0000"/>
                          </a:solidFill>
                          <a:effectLst/>
                          <a:latin typeface="Times New Roman" panose="02020603050405020304" pitchFamily="18" charset="0"/>
                          <a:ea typeface="SimSun" panose="02010600030101010101" pitchFamily="2" charset="-122"/>
                        </a:rPr>
                        <a:t>(CR: 2411194 – CMCC; Clause: 6.2H.2.3.1)</a:t>
                      </a:r>
                      <a:endParaRPr lang="en-US" sz="900" dirty="0">
                        <a:solidFill>
                          <a:srgbClr val="FF0000"/>
                        </a:solidFill>
                        <a:effectLst/>
                        <a:latin typeface="Times New Roman" panose="02020603050405020304" pitchFamily="18" charset="0"/>
                        <a:ea typeface="DengXian" panose="02010600030101010101" pitchFamily="2" charset="-122"/>
                      </a:endParaRPr>
                    </a:p>
                  </a:txBody>
                  <a:tcPr/>
                </a:tc>
                <a:tc>
                  <a:txBody>
                    <a:bodyPr/>
                    <a:lstStyle/>
                    <a:p>
                      <a:r>
                        <a:rPr lang="en-US" sz="900" kern="100" dirty="0">
                          <a:effectLst/>
                          <a:latin typeface="+mn-lt"/>
                        </a:rPr>
                        <a:t>feature information</a:t>
                      </a:r>
                      <a:endParaRPr lang="en-US" sz="900" dirty="0">
                        <a:latin typeface="+mn-lt"/>
                      </a:endParaRPr>
                    </a:p>
                  </a:txBody>
                  <a:tcPr/>
                </a:tc>
                <a:extLst>
                  <a:ext uri="{0D108BD9-81ED-4DB2-BD59-A6C34878D82A}">
                    <a16:rowId xmlns:a16="http://schemas.microsoft.com/office/drawing/2014/main" val="177757157"/>
                  </a:ext>
                </a:extLst>
              </a:tr>
              <a:tr h="485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900" dirty="0">
                          <a:solidFill>
                            <a:srgbClr val="FF0000"/>
                          </a:solidFill>
                          <a:effectLst/>
                          <a:latin typeface="Times New Roman" panose="02020603050405020304" pitchFamily="18" charset="0"/>
                          <a:ea typeface="DengXian" panose="02010600030101010101" pitchFamily="2" charset="-122"/>
                        </a:rPr>
                        <a:t>Editor’s Note: The content of the VFL status report is FFS.</a:t>
                      </a:r>
                      <a:r>
                        <a:rPr lang="en-GB" sz="900" dirty="0">
                          <a:solidFill>
                            <a:srgbClr val="FF0000"/>
                          </a:solidFill>
                          <a:effectLst/>
                          <a:latin typeface="Times New Roman" panose="02020603050405020304" pitchFamily="18" charset="0"/>
                          <a:ea typeface="SimSun" panose="02010600030101010101" pitchFamily="2" charset="-122"/>
                        </a:rPr>
                        <a:t> (CR: 2411194 – CMCC; Clause: 6.2H.2.3.1)</a:t>
                      </a:r>
                      <a:endParaRPr lang="en-US" sz="900" dirty="0">
                        <a:solidFill>
                          <a:srgbClr val="FF0000"/>
                        </a:solidFill>
                        <a:effectLst/>
                        <a:latin typeface="Times New Roman" panose="02020603050405020304" pitchFamily="18" charset="0"/>
                        <a:ea typeface="DengXian" panose="02010600030101010101" pitchFamily="2" charset="-122"/>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kern="100" dirty="0">
                          <a:effectLst/>
                          <a:latin typeface="+mn-lt"/>
                          <a:ea typeface="DengXian" panose="02010600030101010101" pitchFamily="2" charset="-122"/>
                          <a:cs typeface="Times New Roman" panose="02020603050405020304" pitchFamily="18" charset="0"/>
                        </a:rPr>
                        <a:t>ID(s) of sample(s) corresponding to the intermediate training result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kern="100" dirty="0">
                          <a:effectLst/>
                          <a:latin typeface="+mn-lt"/>
                        </a:rPr>
                        <a:t>VFL correlation ID</a:t>
                      </a:r>
                      <a:endParaRPr lang="en-US" sz="900" kern="100" dirty="0">
                        <a:effectLst/>
                        <a:latin typeface="+mn-lt"/>
                        <a:ea typeface="DengXian"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kern="100" dirty="0">
                          <a:effectLst/>
                          <a:latin typeface="+mn-lt"/>
                          <a:ea typeface="DengXian" panose="02010600030101010101" pitchFamily="2" charset="-122"/>
                          <a:cs typeface="Times New Roman" panose="02020603050405020304" pitchFamily="18" charset="0"/>
                        </a:rPr>
                        <a:t>Convergence report</a:t>
                      </a:r>
                      <a:endParaRPr lang="en-US" sz="900" dirty="0">
                        <a:latin typeface="+mn-lt"/>
                      </a:endParaRPr>
                    </a:p>
                  </a:txBody>
                  <a:tcPr/>
                </a:tc>
                <a:extLst>
                  <a:ext uri="{0D108BD9-81ED-4DB2-BD59-A6C34878D82A}">
                    <a16:rowId xmlns:a16="http://schemas.microsoft.com/office/drawing/2014/main" val="1696684147"/>
                  </a:ext>
                </a:extLst>
              </a:tr>
              <a:tr h="2745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900" dirty="0">
                          <a:solidFill>
                            <a:srgbClr val="FF0000"/>
                          </a:solidFill>
                          <a:effectLst/>
                          <a:latin typeface="Times New Roman" panose="02020603050405020304" pitchFamily="18" charset="0"/>
                          <a:ea typeface="SimSun" panose="02010600030101010101" pitchFamily="2" charset="-122"/>
                        </a:rPr>
                        <a:t>Editor’s Note: Whether VFL server sending convergence report to the VFL client and what is convergence report are FFS (CR: 2411194 – CMCC; Clause: 6.2H.2.3.1)</a:t>
                      </a:r>
                      <a:endParaRPr lang="en-US" sz="900" dirty="0">
                        <a:solidFill>
                          <a:srgbClr val="FF0000"/>
                        </a:solidFill>
                        <a:effectLst/>
                        <a:latin typeface="Times New Roman" panose="02020603050405020304" pitchFamily="18" charset="0"/>
                        <a:ea typeface="DengXian" panose="02010600030101010101" pitchFamily="2" charset="-122"/>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kern="100" dirty="0">
                          <a:effectLst/>
                          <a:latin typeface="+mn-lt"/>
                          <a:ea typeface="DengXian" panose="02010600030101010101" pitchFamily="2" charset="-122"/>
                          <a:cs typeface="Times New Roman" panose="02020603050405020304" pitchFamily="18" charset="0"/>
                        </a:rPr>
                        <a:t>Convergence report</a:t>
                      </a:r>
                      <a:endParaRPr lang="en-US" sz="900" dirty="0">
                        <a:latin typeface="+mn-lt"/>
                      </a:endParaRPr>
                    </a:p>
                  </a:txBody>
                  <a:tcPr/>
                </a:tc>
                <a:extLst>
                  <a:ext uri="{0D108BD9-81ED-4DB2-BD59-A6C34878D82A}">
                    <a16:rowId xmlns:a16="http://schemas.microsoft.com/office/drawing/2014/main" val="1053882055"/>
                  </a:ext>
                </a:extLst>
              </a:tr>
              <a:tr h="1846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900" dirty="0">
                          <a:solidFill>
                            <a:srgbClr val="FF0000"/>
                          </a:solidFill>
                          <a:effectLst/>
                          <a:latin typeface="Times New Roman" panose="02020603050405020304" pitchFamily="18" charset="0"/>
                          <a:ea typeface="MS Mincho" panose="02020609040205080304" pitchFamily="49" charset="-128"/>
                        </a:rPr>
                        <a:t>Editor's note: Whether and how to </a:t>
                      </a:r>
                      <a:r>
                        <a:rPr lang="en-GB" sz="900" dirty="0">
                          <a:solidFill>
                            <a:srgbClr val="FF0000"/>
                          </a:solidFill>
                          <a:effectLst/>
                          <a:latin typeface="Times New Roman" panose="02020603050405020304" pitchFamily="18" charset="0"/>
                          <a:ea typeface="DengXian" panose="02010600030101010101" pitchFamily="2" charset="-122"/>
                        </a:rPr>
                        <a:t>provide initial model from VFL server to VFL clients based on VFL client request is FFS.</a:t>
                      </a:r>
                      <a:r>
                        <a:rPr lang="en-GB" sz="900" dirty="0">
                          <a:solidFill>
                            <a:srgbClr val="FF0000"/>
                          </a:solidFill>
                          <a:effectLst/>
                          <a:latin typeface="Times New Roman" panose="02020603050405020304" pitchFamily="18" charset="0"/>
                          <a:ea typeface="SimSun" panose="02010600030101010101" pitchFamily="2" charset="-122"/>
                        </a:rPr>
                        <a:t> (CR: 2411195 – KDDI; Clause 5.4)</a:t>
                      </a:r>
                      <a:endParaRPr lang="en-US" sz="900" dirty="0">
                        <a:solidFill>
                          <a:srgbClr val="FF0000"/>
                        </a:solidFill>
                        <a:effectLst/>
                        <a:latin typeface="Times New Roman" panose="02020603050405020304" pitchFamily="18" charset="0"/>
                        <a:ea typeface="DengXian" panose="02010600030101010101" pitchFamily="2" charset="-122"/>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kern="100" dirty="0">
                          <a:effectLst/>
                          <a:latin typeface="+mn-lt"/>
                          <a:ea typeface="DengXian" panose="02010600030101010101" pitchFamily="2" charset="-122"/>
                          <a:cs typeface="Times New Roman" panose="02020603050405020304" pitchFamily="18" charset="0"/>
                        </a:rPr>
                        <a:t>Initial model from VFL server to VFL clients</a:t>
                      </a:r>
                    </a:p>
                  </a:txBody>
                  <a:tcPr/>
                </a:tc>
                <a:extLst>
                  <a:ext uri="{0D108BD9-81ED-4DB2-BD59-A6C34878D82A}">
                    <a16:rowId xmlns:a16="http://schemas.microsoft.com/office/drawing/2014/main" val="504771231"/>
                  </a:ext>
                </a:extLst>
              </a:tr>
            </a:tbl>
          </a:graphicData>
        </a:graphic>
      </p:graphicFrame>
    </p:spTree>
    <p:extLst>
      <p:ext uri="{BB962C8B-B14F-4D97-AF65-F5344CB8AC3E}">
        <p14:creationId xmlns:p14="http://schemas.microsoft.com/office/powerpoint/2010/main" val="179246359"/>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C47BE8-8D08-4137-819D-8DC7FA0C3427}"/>
              </a:ext>
            </a:extLst>
          </p:cNvPr>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9439953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5F7427B-B2CB-4F19-9822-7D48B18502F4}"/>
              </a:ext>
            </a:extLst>
          </p:cNvPr>
          <p:cNvSpPr>
            <a:spLocks noGrp="1"/>
          </p:cNvSpPr>
          <p:nvPr>
            <p:ph type="title"/>
          </p:nvPr>
        </p:nvSpPr>
        <p:spPr>
          <a:xfrm>
            <a:off x="0" y="0"/>
            <a:ext cx="10515600" cy="810228"/>
          </a:xfrm>
        </p:spPr>
        <p:txBody>
          <a:bodyPr/>
          <a:lstStyle/>
          <a:p>
            <a:r>
              <a:rPr lang="en-US" altLang="zh-CN" sz="2800" b="1" dirty="0"/>
              <a:t>Working Plan - Point 5:</a:t>
            </a:r>
            <a:br>
              <a:rPr lang="en-US" altLang="zh-CN" sz="2800" b="1" dirty="0"/>
            </a:br>
            <a:r>
              <a:rPr lang="en-US" sz="2800" b="1" dirty="0"/>
              <a:t>Detailed content and the parameters during VFL process </a:t>
            </a:r>
            <a:endParaRPr lang="zh-CN" altLang="en-US" sz="2800" b="1" dirty="0"/>
          </a:p>
        </p:txBody>
      </p:sp>
      <p:sp>
        <p:nvSpPr>
          <p:cNvPr id="5" name="Content Placeholder 2">
            <a:extLst>
              <a:ext uri="{FF2B5EF4-FFF2-40B4-BE49-F238E27FC236}">
                <a16:creationId xmlns:a16="http://schemas.microsoft.com/office/drawing/2014/main" id="{41CD9576-DC5F-4DC5-B7F7-B3185D67E43F}"/>
              </a:ext>
            </a:extLst>
          </p:cNvPr>
          <p:cNvSpPr>
            <a:spLocks noGrp="1"/>
          </p:cNvSpPr>
          <p:nvPr>
            <p:ph idx="1"/>
          </p:nvPr>
        </p:nvSpPr>
        <p:spPr>
          <a:xfrm>
            <a:off x="0" y="1161140"/>
            <a:ext cx="12094590" cy="5181632"/>
          </a:xfrm>
        </p:spPr>
        <p:txBody>
          <a:bodyPr/>
          <a:lstStyle/>
          <a:p>
            <a:pPr>
              <a:lnSpc>
                <a:spcPct val="100000"/>
              </a:lnSpc>
              <a:spcBef>
                <a:spcPts val="0"/>
              </a:spcBef>
              <a:spcAft>
                <a:spcPts val="0"/>
              </a:spcAft>
            </a:pPr>
            <a:r>
              <a:rPr lang="en-GB" altLang="zh-CN" sz="2200" dirty="0">
                <a:latin typeface="Calibri" panose="020F0502020204030204" pitchFamily="34" charset="0"/>
                <a:cs typeface="Calibri" panose="020F0502020204030204" pitchFamily="34" charset="0"/>
              </a:rPr>
              <a:t>The Key Points to be discussed:</a:t>
            </a:r>
          </a:p>
          <a:p>
            <a:pPr lvl="1" algn="just">
              <a:spcBef>
                <a:spcPts val="0"/>
              </a:spcBef>
              <a:spcAft>
                <a:spcPts val="0"/>
              </a:spcAft>
            </a:pPr>
            <a:r>
              <a:rPr lang="en-US" sz="1800" kern="100" dirty="0">
                <a:latin typeface="DengXian" panose="02010600030101010101" pitchFamily="2" charset="-122"/>
                <a:ea typeface="DengXian" panose="02010600030101010101" pitchFamily="2" charset="-122"/>
                <a:cs typeface="Times New Roman" panose="02020603050405020304" pitchFamily="18" charset="0"/>
              </a:rPr>
              <a:t>5.1: Discovery</a:t>
            </a:r>
          </a:p>
          <a:p>
            <a:pPr lvl="2" algn="just">
              <a:spcBef>
                <a:spcPts val="0"/>
              </a:spcBef>
              <a:spcAft>
                <a:spcPts val="0"/>
              </a:spcAft>
            </a:pPr>
            <a:r>
              <a:rPr lang="en-US" sz="1800" kern="100" dirty="0">
                <a:effectLst/>
                <a:latin typeface="DengXian" panose="02010600030101010101" pitchFamily="2" charset="-122"/>
                <a:cs typeface="Times New Roman" panose="02020603050405020304" pitchFamily="18" charset="0"/>
              </a:rPr>
              <a:t>Whether the following parameters are needed in the discovery request to NRF for VFL?</a:t>
            </a:r>
            <a:endParaRPr lang="en-US" sz="1400" kern="100" dirty="0">
              <a:latin typeface="DengXian" panose="02010600030101010101" pitchFamily="2" charset="-122"/>
              <a:ea typeface="DengXian" panose="02010600030101010101" pitchFamily="2" charset="-122"/>
              <a:cs typeface="Times New Roman" panose="02020603050405020304" pitchFamily="18" charset="0"/>
            </a:endParaRPr>
          </a:p>
          <a:p>
            <a:pPr lvl="1" algn="just">
              <a:spcBef>
                <a:spcPts val="0"/>
              </a:spcBef>
              <a:spcAft>
                <a:spcPts val="0"/>
              </a:spcAft>
            </a:pPr>
            <a:r>
              <a:rPr lang="en-US" sz="1800" kern="100" dirty="0">
                <a:effectLst/>
                <a:latin typeface="DengXian" panose="02010600030101010101" pitchFamily="2" charset="-122"/>
                <a:ea typeface="DengXian" panose="02010600030101010101" pitchFamily="2" charset="-122"/>
                <a:cs typeface="Times New Roman" panose="02020603050405020304" pitchFamily="18" charset="0"/>
              </a:rPr>
              <a:t>5.2: Training</a:t>
            </a:r>
          </a:p>
          <a:p>
            <a:pPr lvl="2" algn="just">
              <a:spcBef>
                <a:spcPts val="0"/>
              </a:spcBef>
              <a:spcAft>
                <a:spcPts val="0"/>
              </a:spcAft>
            </a:pPr>
            <a:r>
              <a:rPr lang="en-US" sz="1800" kern="100" dirty="0">
                <a:effectLst/>
                <a:latin typeface="DengXian" panose="02010600030101010101" pitchFamily="2" charset="-122"/>
                <a:cs typeface="Times New Roman" panose="02020603050405020304" pitchFamily="18" charset="0"/>
              </a:rPr>
              <a:t>Whether the following parameters are needed to be interact between VFL server and VFL client during VFL training?</a:t>
            </a:r>
            <a:endParaRPr lang="en-US" sz="14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800100" lvl="1" indent="-342900" algn="just">
              <a:spcBef>
                <a:spcPts val="0"/>
              </a:spcBef>
              <a:spcAft>
                <a:spcPts val="0"/>
              </a:spcAft>
              <a:buFont typeface="+mj-lt"/>
              <a:buAutoNum type="arabicPeriod"/>
            </a:pPr>
            <a:endParaRPr lang="en-US"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lvl="1">
              <a:lnSpc>
                <a:spcPct val="100000"/>
              </a:lnSpc>
              <a:spcBef>
                <a:spcPts val="0"/>
              </a:spcBef>
              <a:spcAft>
                <a:spcPts val="0"/>
              </a:spcAft>
            </a:pPr>
            <a:endParaRPr lang="en-GB" altLang="zh-CN" sz="1800" dirty="0">
              <a:latin typeface="Calibri" panose="020F0502020204030204" pitchFamily="34" charset="0"/>
              <a:cs typeface="Calibri" panose="020F0502020204030204" pitchFamily="34" charset="0"/>
            </a:endParaRPr>
          </a:p>
          <a:p>
            <a:pPr>
              <a:lnSpc>
                <a:spcPct val="100000"/>
              </a:lnSpc>
              <a:spcBef>
                <a:spcPts val="0"/>
              </a:spcBef>
              <a:spcAft>
                <a:spcPts val="0"/>
              </a:spcAft>
            </a:pPr>
            <a:r>
              <a:rPr lang="en-US" altLang="zh-CN" sz="2200" dirty="0">
                <a:latin typeface="Calibri" panose="020F0502020204030204" pitchFamily="34" charset="0"/>
                <a:cs typeface="Calibri" panose="020F0502020204030204" pitchFamily="34" charset="0"/>
              </a:rPr>
              <a:t>For Discovery and Training there is a set of ENs that need to be solved</a:t>
            </a:r>
            <a:endParaRPr lang="en-GB" altLang="zh-CN" sz="2200" dirty="0">
              <a:latin typeface="Calibri" panose="020F0502020204030204" pitchFamily="34" charset="0"/>
              <a:cs typeface="Calibri" panose="020F0502020204030204" pitchFamily="34" charset="0"/>
            </a:endParaRPr>
          </a:p>
          <a:p>
            <a:pPr lvl="1">
              <a:lnSpc>
                <a:spcPct val="100000"/>
              </a:lnSpc>
              <a:spcBef>
                <a:spcPts val="0"/>
              </a:spcBef>
              <a:spcAft>
                <a:spcPts val="0"/>
              </a:spcAft>
            </a:pPr>
            <a:endParaRPr lang="en-US" altLang="zh-CN" sz="1800" dirty="0">
              <a:solidFill>
                <a:schemeClr val="accent1">
                  <a:lumMod val="75000"/>
                </a:schemeClr>
              </a:solidFill>
              <a:latin typeface="Calibri" panose="020F0502020204030204" pitchFamily="34" charset="0"/>
              <a:cs typeface="Calibri" panose="020F0502020204030204" pitchFamily="34" charset="0"/>
            </a:endParaRPr>
          </a:p>
          <a:p>
            <a:pPr lvl="1">
              <a:lnSpc>
                <a:spcPct val="100000"/>
              </a:lnSpc>
              <a:spcBef>
                <a:spcPts val="0"/>
              </a:spcBef>
              <a:spcAft>
                <a:spcPts val="0"/>
              </a:spcAft>
            </a:pPr>
            <a:r>
              <a:rPr lang="en-GB" altLang="zh-CN" sz="1800" dirty="0">
                <a:latin typeface="Calibri" panose="020F0502020204030204" pitchFamily="34" charset="0"/>
                <a:cs typeface="Calibri" panose="020F0502020204030204" pitchFamily="34" charset="0"/>
              </a:rPr>
              <a:t>See the summary from rapporteur:  </a:t>
            </a:r>
            <a:r>
              <a:rPr lang="en-GB" altLang="zh-CN" sz="1800" dirty="0">
                <a:latin typeface="Calibri" panose="020F0502020204030204" pitchFamily="34" charset="0"/>
                <a:cs typeface="Calibri" panose="020F0502020204030204" pitchFamily="34" charset="0"/>
                <a:hlinkClick r:id="rId2"/>
              </a:rPr>
              <a:t>https://www.3gpp.org/ftp/tsg_sa/WG2_Arch/TSGS2_166_Orlando_2024-11/INBOX/DRAFTS/R19%20AIML_CN/Left%20issues%20list%20of%20VFL%20to%20be%20resovled%20in%20S2%23166%20meeting-r5.docx</a:t>
            </a:r>
            <a:endParaRPr lang="en-GB" altLang="zh-CN" sz="1800" dirty="0">
              <a:latin typeface="Calibri" panose="020F0502020204030204" pitchFamily="34" charset="0"/>
              <a:cs typeface="Calibri" panose="020F0502020204030204" pitchFamily="34" charset="0"/>
            </a:endParaRPr>
          </a:p>
          <a:p>
            <a:pPr lvl="1">
              <a:lnSpc>
                <a:spcPct val="100000"/>
              </a:lnSpc>
              <a:spcBef>
                <a:spcPts val="0"/>
              </a:spcBef>
              <a:spcAft>
                <a:spcPts val="0"/>
              </a:spcAft>
            </a:pPr>
            <a:endParaRPr lang="en-GB" altLang="zh-CN" sz="1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66874020"/>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5F7427B-B2CB-4F19-9822-7D48B18502F4}"/>
              </a:ext>
            </a:extLst>
          </p:cNvPr>
          <p:cNvSpPr>
            <a:spLocks noGrp="1"/>
          </p:cNvSpPr>
          <p:nvPr>
            <p:ph type="title"/>
          </p:nvPr>
        </p:nvSpPr>
        <p:spPr>
          <a:xfrm>
            <a:off x="0" y="0"/>
            <a:ext cx="10515600" cy="810228"/>
          </a:xfrm>
        </p:spPr>
        <p:txBody>
          <a:bodyPr/>
          <a:lstStyle/>
          <a:p>
            <a:r>
              <a:rPr lang="en-US" altLang="zh-CN" sz="2800" b="1" dirty="0"/>
              <a:t>Point 5.1: Discovery (1/2)</a:t>
            </a:r>
            <a:endParaRPr lang="zh-CN" altLang="en-US" sz="2800" b="1" dirty="0"/>
          </a:p>
        </p:txBody>
      </p:sp>
      <p:sp>
        <p:nvSpPr>
          <p:cNvPr id="5" name="Content Placeholder 2">
            <a:extLst>
              <a:ext uri="{FF2B5EF4-FFF2-40B4-BE49-F238E27FC236}">
                <a16:creationId xmlns:a16="http://schemas.microsoft.com/office/drawing/2014/main" id="{41CD9576-DC5F-4DC5-B7F7-B3185D67E43F}"/>
              </a:ext>
            </a:extLst>
          </p:cNvPr>
          <p:cNvSpPr>
            <a:spLocks noGrp="1"/>
          </p:cNvSpPr>
          <p:nvPr>
            <p:ph idx="1"/>
          </p:nvPr>
        </p:nvSpPr>
        <p:spPr>
          <a:xfrm>
            <a:off x="0" y="1074584"/>
            <a:ext cx="12094590" cy="1131210"/>
          </a:xfrm>
        </p:spPr>
        <p:txBody>
          <a:bodyPr/>
          <a:lstStyle/>
          <a:p>
            <a:pPr>
              <a:lnSpc>
                <a:spcPct val="100000"/>
              </a:lnSpc>
              <a:spcBef>
                <a:spcPts val="0"/>
              </a:spcBef>
              <a:spcAft>
                <a:spcPts val="0"/>
              </a:spcAft>
            </a:pPr>
            <a:r>
              <a:rPr lang="en-GB" altLang="zh-CN" sz="1800" dirty="0">
                <a:latin typeface="Calibri" panose="020F0502020204030204" pitchFamily="34" charset="0"/>
                <a:cs typeface="Calibri" panose="020F0502020204030204" pitchFamily="34" charset="0"/>
              </a:rPr>
              <a:t> Editor’s Notes</a:t>
            </a:r>
            <a:endParaRPr lang="en-US" sz="1400" kern="100" dirty="0">
              <a:effectLst/>
              <a:latin typeface="DengXian" panose="02010600030101010101" pitchFamily="2" charset="-122"/>
              <a:ea typeface="DengXian" panose="02010600030101010101" pitchFamily="2" charset="-122"/>
              <a:cs typeface="Times New Roman" panose="02020603050405020304" pitchFamily="18" charset="0"/>
            </a:endParaRPr>
          </a:p>
          <a:p>
            <a:pPr lvl="1">
              <a:lnSpc>
                <a:spcPct val="100000"/>
              </a:lnSpc>
              <a:spcBef>
                <a:spcPts val="0"/>
              </a:spcBef>
              <a:spcAft>
                <a:spcPts val="0"/>
              </a:spcAft>
            </a:pPr>
            <a:r>
              <a:rPr lang="en-GB" sz="1400" dirty="0">
                <a:solidFill>
                  <a:srgbClr val="FF0000"/>
                </a:solidFill>
                <a:effectLst/>
                <a:latin typeface="Times New Roman" panose="02020603050405020304" pitchFamily="18" charset="0"/>
                <a:ea typeface="DengXian" panose="02010600030101010101" pitchFamily="2" charset="-122"/>
              </a:rPr>
              <a:t>Editor’s note: additional VFL learning related discovery parameters are FFS. (CR: 2410096 – ICS; Clause: 6.3.13, TS 23.501)</a:t>
            </a:r>
          </a:p>
          <a:p>
            <a:pPr marL="228600" marR="0" lvl="0" indent="-228600" algn="l" defTabSz="914400" rtl="0" eaLnBrk="0" fontAlgn="base" latinLnBrk="0" hangingPunct="0">
              <a:lnSpc>
                <a:spcPct val="100000"/>
              </a:lnSpc>
              <a:spcBef>
                <a:spcPts val="0"/>
              </a:spcBef>
              <a:spcAft>
                <a:spcPts val="0"/>
              </a:spcAft>
              <a:buClrTx/>
              <a:buSzTx/>
              <a:buFontTx/>
              <a:buBlip>
                <a:blip r:embed="rId2"/>
              </a:buBlip>
              <a:tabLst/>
              <a:defRPr/>
            </a:pPr>
            <a:r>
              <a:rPr kumimoji="0" lang="en-GB" altLang="zh-CN" sz="1800" b="0" i="0" u="none" strike="noStrike" kern="1200" cap="none" spc="0" normalizeH="0" baseline="0" noProof="0" dirty="0">
                <a:ln>
                  <a:noFill/>
                </a:ln>
                <a:solidFill>
                  <a:prstClr val="black"/>
                </a:solidFill>
                <a:effectLst/>
                <a:uLnTx/>
                <a:uFillTx/>
                <a:latin typeface="Calibri" panose="020F0502020204030204" pitchFamily="34" charset="0"/>
                <a:ea typeface="宋体" panose="02010600030101010101" pitchFamily="2" charset="-122"/>
                <a:cs typeface="Calibri" panose="020F0502020204030204" pitchFamily="34" charset="0"/>
              </a:rPr>
              <a:t> List of Parameters </a:t>
            </a:r>
            <a:r>
              <a:rPr kumimoji="0" lang="en-US" altLang="zh-CN" sz="1800" b="0" i="0" u="none" strike="noStrike" kern="1200" cap="none" spc="0" normalizeH="0" baseline="0" noProof="0" dirty="0">
                <a:ln>
                  <a:noFill/>
                </a:ln>
                <a:solidFill>
                  <a:prstClr val="black"/>
                </a:solidFill>
                <a:effectLst/>
                <a:uLnTx/>
                <a:uFillTx/>
                <a:latin typeface="Calibri" panose="020F0502020204030204" pitchFamily="34" charset="0"/>
                <a:ea typeface="宋体" panose="02010600030101010101" pitchFamily="2" charset="-122"/>
                <a:cs typeface="Calibri" panose="020F0502020204030204" pitchFamily="34" charset="0"/>
              </a:rPr>
              <a:t> to be discussed</a:t>
            </a:r>
            <a:endParaRPr kumimoji="0" lang="en-US" sz="1400" b="0" i="0" u="none" strike="noStrike" kern="100" cap="none" spc="0" normalizeH="0" baseline="0" noProof="0" dirty="0">
              <a:ln>
                <a:noFill/>
              </a:ln>
              <a:solidFill>
                <a:prstClr val="black"/>
              </a:solidFill>
              <a:effectLst/>
              <a:uLnTx/>
              <a:uFillTx/>
              <a:latin typeface="DengXian" panose="02010600030101010101" pitchFamily="2" charset="-122"/>
              <a:ea typeface="DengXian" panose="02010600030101010101" pitchFamily="2" charset="-122"/>
              <a:cs typeface="Times New Roman" panose="02020603050405020304" pitchFamily="18" charset="0"/>
            </a:endParaRPr>
          </a:p>
          <a:p>
            <a:pPr lvl="1">
              <a:lnSpc>
                <a:spcPct val="100000"/>
              </a:lnSpc>
              <a:spcBef>
                <a:spcPts val="0"/>
              </a:spcBef>
              <a:spcAft>
                <a:spcPts val="0"/>
              </a:spcAft>
            </a:pPr>
            <a:endParaRPr lang="en-US" sz="1400" dirty="0">
              <a:solidFill>
                <a:srgbClr val="FF0000"/>
              </a:solidFill>
              <a:effectLst/>
              <a:latin typeface="Times New Roman" panose="02020603050405020304" pitchFamily="18" charset="0"/>
              <a:ea typeface="DengXian" panose="02010600030101010101" pitchFamily="2" charset="-122"/>
            </a:endParaRPr>
          </a:p>
          <a:p>
            <a:pPr lvl="1">
              <a:lnSpc>
                <a:spcPct val="100000"/>
              </a:lnSpc>
              <a:spcBef>
                <a:spcPts val="0"/>
              </a:spcBef>
              <a:spcAft>
                <a:spcPts val="0"/>
              </a:spcAft>
            </a:pPr>
            <a:endParaRPr lang="en-US" altLang="zh-CN" sz="1400" dirty="0">
              <a:solidFill>
                <a:schemeClr val="accent1">
                  <a:lumMod val="75000"/>
                </a:schemeClr>
              </a:solidFill>
              <a:latin typeface="Calibri" panose="020F0502020204030204" pitchFamily="34" charset="0"/>
              <a:cs typeface="Calibri" panose="020F0502020204030204" pitchFamily="34" charset="0"/>
            </a:endParaRPr>
          </a:p>
          <a:p>
            <a:pPr lvl="1">
              <a:lnSpc>
                <a:spcPct val="100000"/>
              </a:lnSpc>
              <a:spcBef>
                <a:spcPts val="0"/>
              </a:spcBef>
              <a:spcAft>
                <a:spcPts val="0"/>
              </a:spcAft>
            </a:pPr>
            <a:endParaRPr lang="en-GB" altLang="zh-CN" sz="1400" dirty="0">
              <a:latin typeface="Calibri" panose="020F0502020204030204" pitchFamily="34" charset="0"/>
              <a:cs typeface="Calibri" panose="020F0502020204030204" pitchFamily="34" charset="0"/>
            </a:endParaRPr>
          </a:p>
        </p:txBody>
      </p:sp>
      <p:graphicFrame>
        <p:nvGraphicFramePr>
          <p:cNvPr id="3" name="Table 2">
            <a:extLst>
              <a:ext uri="{FF2B5EF4-FFF2-40B4-BE49-F238E27FC236}">
                <a16:creationId xmlns:a16="http://schemas.microsoft.com/office/drawing/2014/main" id="{3A5D88B9-D72E-4AAA-B534-E87A9273EB97}"/>
              </a:ext>
            </a:extLst>
          </p:cNvPr>
          <p:cNvGraphicFramePr>
            <a:graphicFrameLocks noGrp="1"/>
          </p:cNvGraphicFramePr>
          <p:nvPr>
            <p:extLst>
              <p:ext uri="{D42A27DB-BD31-4B8C-83A1-F6EECF244321}">
                <p14:modId xmlns:p14="http://schemas.microsoft.com/office/powerpoint/2010/main" val="487640712"/>
              </p:ext>
            </p:extLst>
          </p:nvPr>
        </p:nvGraphicFramePr>
        <p:xfrm>
          <a:off x="69072" y="1894953"/>
          <a:ext cx="11646678" cy="4327716"/>
        </p:xfrm>
        <a:graphic>
          <a:graphicData uri="http://schemas.openxmlformats.org/drawingml/2006/table">
            <a:tbl>
              <a:tblPr firstRow="1" firstCol="1" bandRow="1">
                <a:tableStyleId>{5C22544A-7EE6-4342-B048-85BDC9FD1C3A}</a:tableStyleId>
              </a:tblPr>
              <a:tblGrid>
                <a:gridCol w="1294608">
                  <a:extLst>
                    <a:ext uri="{9D8B030D-6E8A-4147-A177-3AD203B41FA5}">
                      <a16:colId xmlns:a16="http://schemas.microsoft.com/office/drawing/2014/main" val="423360773"/>
                    </a:ext>
                  </a:extLst>
                </a:gridCol>
                <a:gridCol w="3195620">
                  <a:extLst>
                    <a:ext uri="{9D8B030D-6E8A-4147-A177-3AD203B41FA5}">
                      <a16:colId xmlns:a16="http://schemas.microsoft.com/office/drawing/2014/main" val="2936014449"/>
                    </a:ext>
                  </a:extLst>
                </a:gridCol>
                <a:gridCol w="3839767">
                  <a:extLst>
                    <a:ext uri="{9D8B030D-6E8A-4147-A177-3AD203B41FA5}">
                      <a16:colId xmlns:a16="http://schemas.microsoft.com/office/drawing/2014/main" val="3653748450"/>
                    </a:ext>
                  </a:extLst>
                </a:gridCol>
                <a:gridCol w="1741894">
                  <a:extLst>
                    <a:ext uri="{9D8B030D-6E8A-4147-A177-3AD203B41FA5}">
                      <a16:colId xmlns:a16="http://schemas.microsoft.com/office/drawing/2014/main" val="3408005407"/>
                    </a:ext>
                  </a:extLst>
                </a:gridCol>
                <a:gridCol w="1574789">
                  <a:extLst>
                    <a:ext uri="{9D8B030D-6E8A-4147-A177-3AD203B41FA5}">
                      <a16:colId xmlns:a16="http://schemas.microsoft.com/office/drawing/2014/main" val="184722745"/>
                    </a:ext>
                  </a:extLst>
                </a:gridCol>
              </a:tblGrid>
              <a:tr h="298782">
                <a:tc>
                  <a:txBody>
                    <a:bodyPr/>
                    <a:lstStyle/>
                    <a:p>
                      <a:pPr marL="0" marR="0" algn="l">
                        <a:spcBef>
                          <a:spcPts val="0"/>
                        </a:spcBef>
                        <a:spcAft>
                          <a:spcPts val="0"/>
                        </a:spcAft>
                      </a:pPr>
                      <a:r>
                        <a:rPr lang="en-US" sz="1000" kern="100" dirty="0">
                          <a:effectLst/>
                          <a:latin typeface="+mn-lt"/>
                        </a:rPr>
                        <a:t>Name of parameters </a:t>
                      </a:r>
                      <a:endParaRPr lang="en-US" sz="1000"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r>
                        <a:rPr lang="en-US" sz="1000" kern="100" dirty="0">
                          <a:effectLst/>
                          <a:latin typeface="+mn-lt"/>
                          <a:ea typeface="DengXian" panose="02010600030101010101" pitchFamily="2" charset="-122"/>
                          <a:cs typeface="Times New Roman" panose="02020603050405020304" pitchFamily="18" charset="0"/>
                        </a:rPr>
                        <a:t>Support for “Not needed”</a:t>
                      </a:r>
                    </a:p>
                  </a:txBody>
                  <a:tcPr marL="32717" marR="32717" marT="0"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zh-CN" sz="1000" kern="100" dirty="0">
                          <a:effectLst/>
                          <a:latin typeface="+mn-lt"/>
                          <a:ea typeface="DengXian" panose="02010600030101010101" pitchFamily="2" charset="-122"/>
                          <a:cs typeface="Times New Roman" panose="02020603050405020304" pitchFamily="18" charset="0"/>
                        </a:rPr>
                        <a:t>Support  for “needed”</a:t>
                      </a:r>
                    </a:p>
                    <a:p>
                      <a:pPr marL="0" marR="0" algn="just">
                        <a:spcBef>
                          <a:spcPts val="0"/>
                        </a:spcBef>
                        <a:spcAft>
                          <a:spcPts val="0"/>
                        </a:spcAft>
                      </a:pPr>
                      <a:endParaRPr lang="en-US" sz="1000"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r>
                        <a:rPr lang="en-US" sz="1000" kern="100" dirty="0">
                          <a:effectLst/>
                          <a:latin typeface="+mn-lt"/>
                          <a:ea typeface="DengXian" panose="02010600030101010101" pitchFamily="2" charset="-122"/>
                          <a:cs typeface="Times New Roman" panose="02020603050405020304" pitchFamily="18" charset="0"/>
                        </a:rPr>
                        <a:t>neutral</a:t>
                      </a:r>
                    </a:p>
                  </a:txBody>
                  <a:tcPr marL="32717" marR="32717" marT="0" marB="0"/>
                </a:tc>
                <a:tc>
                  <a:txBody>
                    <a:bodyPr/>
                    <a:lstStyle/>
                    <a:p>
                      <a:pPr marL="0" marR="0" algn="just">
                        <a:spcBef>
                          <a:spcPts val="0"/>
                        </a:spcBef>
                        <a:spcAft>
                          <a:spcPts val="0"/>
                        </a:spcAft>
                      </a:pPr>
                      <a:r>
                        <a:rPr lang="en-US" sz="1000" kern="100" dirty="0">
                          <a:effectLst/>
                          <a:latin typeface="+mn-lt"/>
                        </a:rPr>
                        <a:t>Proposed Way forward</a:t>
                      </a:r>
                      <a:endParaRPr lang="en-US" sz="1000" kern="100" dirty="0">
                        <a:effectLst/>
                        <a:latin typeface="+mn-lt"/>
                        <a:ea typeface="DengXian" panose="02010600030101010101" pitchFamily="2" charset="-122"/>
                        <a:cs typeface="Times New Roman" panose="02020603050405020304" pitchFamily="18" charset="0"/>
                      </a:endParaRPr>
                    </a:p>
                  </a:txBody>
                  <a:tcPr marL="32717" marR="32717" marT="0" marB="0"/>
                </a:tc>
                <a:extLst>
                  <a:ext uri="{0D108BD9-81ED-4DB2-BD59-A6C34878D82A}">
                    <a16:rowId xmlns:a16="http://schemas.microsoft.com/office/drawing/2014/main" val="826224120"/>
                  </a:ext>
                </a:extLst>
              </a:tr>
              <a:tr h="1942081">
                <a:tc>
                  <a:txBody>
                    <a:bodyPr/>
                    <a:lstStyle/>
                    <a:p>
                      <a:pPr marL="0" marR="0" algn="l">
                        <a:spcBef>
                          <a:spcPts val="0"/>
                        </a:spcBef>
                        <a:spcAft>
                          <a:spcPts val="0"/>
                        </a:spcAft>
                      </a:pPr>
                      <a:r>
                        <a:rPr lang="en-US" sz="1000" kern="100" dirty="0">
                          <a:effectLst/>
                          <a:latin typeface="+mn-lt"/>
                        </a:rPr>
                        <a:t>feature information</a:t>
                      </a:r>
                      <a:endParaRPr lang="en-US" sz="1000"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r>
                        <a:rPr lang="en-US" altLang="zh-CN" sz="1000" b="1" kern="100" dirty="0">
                          <a:effectLst/>
                          <a:latin typeface="+mn-lt"/>
                        </a:rPr>
                        <a:t>ZTE</a:t>
                      </a:r>
                    </a:p>
                    <a:p>
                      <a:pPr marL="0" marR="0" algn="just">
                        <a:spcBef>
                          <a:spcPts val="0"/>
                        </a:spcBef>
                        <a:spcAft>
                          <a:spcPts val="0"/>
                        </a:spcAft>
                      </a:pPr>
                      <a:r>
                        <a:rPr lang="en-US" altLang="zh-CN" sz="1000" b="1" kern="100" dirty="0">
                          <a:effectLst/>
                          <a:latin typeface="+mn-lt"/>
                        </a:rPr>
                        <a:t>Ericsson: </a:t>
                      </a:r>
                      <a:r>
                        <a:rPr lang="en-US" altLang="zh-CN" sz="1000" kern="100" dirty="0">
                          <a:effectLst/>
                          <a:latin typeface="+mn-lt"/>
                        </a:rPr>
                        <a:t>can live with Feature ID without detailing the features </a:t>
                      </a:r>
                    </a:p>
                    <a:p>
                      <a:pPr marL="0" marR="0" algn="just">
                        <a:spcBef>
                          <a:spcPts val="0"/>
                        </a:spcBef>
                        <a:spcAft>
                          <a:spcPts val="0"/>
                        </a:spcAft>
                      </a:pPr>
                      <a:r>
                        <a:rPr lang="en-US" altLang="zh-CN" sz="1000" b="1" kern="100" dirty="0" err="1">
                          <a:effectLst/>
                          <a:latin typeface="+mn-lt"/>
                        </a:rPr>
                        <a:t>InterDigital</a:t>
                      </a:r>
                      <a:r>
                        <a:rPr lang="en-US" altLang="zh-CN" sz="1000" b="1" kern="100" dirty="0">
                          <a:effectLst/>
                          <a:latin typeface="+mn-lt"/>
                        </a:rPr>
                        <a:t>:  </a:t>
                      </a:r>
                      <a:r>
                        <a:rPr lang="en-US" altLang="zh-CN" sz="1000" kern="100" dirty="0">
                          <a:effectLst/>
                          <a:latin typeface="+mn-lt"/>
                        </a:rPr>
                        <a:t>Feature ID is sufficient </a:t>
                      </a:r>
                    </a:p>
                    <a:p>
                      <a:pPr marL="0" marR="0" algn="just">
                        <a:spcBef>
                          <a:spcPts val="0"/>
                        </a:spcBef>
                        <a:spcAft>
                          <a:spcPts val="0"/>
                        </a:spcAft>
                      </a:pPr>
                      <a:r>
                        <a:rPr lang="en-US" altLang="zh-CN" sz="1000" b="1" kern="100" dirty="0">
                          <a:effectLst/>
                          <a:latin typeface="+mn-lt"/>
                        </a:rPr>
                        <a:t>Huawei : </a:t>
                      </a:r>
                      <a:r>
                        <a:rPr lang="en-US" altLang="zh-CN" sz="1000" kern="100" dirty="0">
                          <a:effectLst/>
                          <a:latin typeface="+mn-lt"/>
                          <a:ea typeface="DengXian" panose="02010600030101010101" pitchFamily="2" charset="-122"/>
                          <a:cs typeface="Times New Roman" panose="02020603050405020304" pitchFamily="18" charset="0"/>
                        </a:rPr>
                        <a:t>Transferring feature information will have privacy issue. Solution direction assuming pre-establish agreements among VFL participants. The feature information can be considered as statically defined for the VFL participants that can collaborate for a given analytics ID and a sample space (i.e., supported list of sample IDs) </a:t>
                      </a:r>
                    </a:p>
                    <a:p>
                      <a:pPr marL="0" marR="0" algn="just">
                        <a:spcBef>
                          <a:spcPts val="0"/>
                        </a:spcBef>
                        <a:spcAft>
                          <a:spcPts val="0"/>
                        </a:spcAft>
                      </a:pPr>
                      <a:r>
                        <a:rPr lang="en-US" altLang="zh-CN" sz="1000" b="1" kern="100" dirty="0">
                          <a:effectLst/>
                          <a:latin typeface="+mn-lt"/>
                          <a:ea typeface="DengXian" panose="02010600030101010101" pitchFamily="2" charset="-122"/>
                          <a:cs typeface="Times New Roman" panose="02020603050405020304" pitchFamily="18" charset="0"/>
                        </a:rPr>
                        <a:t>ETRI: </a:t>
                      </a:r>
                      <a:r>
                        <a:rPr lang="en-US" altLang="zh-CN" sz="1000" kern="100" dirty="0">
                          <a:effectLst/>
                          <a:latin typeface="+mn-lt"/>
                          <a:ea typeface="DengXian" panose="02010600030101010101" pitchFamily="2" charset="-122"/>
                          <a:cs typeface="Times New Roman" panose="02020603050405020304" pitchFamily="18" charset="0"/>
                        </a:rPr>
                        <a:t>same view as Ericsson and </a:t>
                      </a:r>
                      <a:r>
                        <a:rPr lang="en-US" altLang="zh-CN" sz="1000" kern="100" dirty="0" err="1">
                          <a:effectLst/>
                          <a:latin typeface="+mn-lt"/>
                          <a:ea typeface="DengXian" panose="02010600030101010101" pitchFamily="2" charset="-122"/>
                          <a:cs typeface="Times New Roman" panose="02020603050405020304" pitchFamily="18" charset="0"/>
                        </a:rPr>
                        <a:t>InterDigital</a:t>
                      </a:r>
                      <a:endParaRPr lang="en-US" altLang="zh-CN" sz="1000" kern="100" dirty="0">
                        <a:effectLst/>
                        <a:latin typeface="+mn-lt"/>
                        <a:ea typeface="DengXian" panose="02010600030101010101" pitchFamily="2" charset="-122"/>
                        <a:cs typeface="Times New Roman" panose="02020603050405020304" pitchFamily="18" charset="0"/>
                      </a:endParaRPr>
                    </a:p>
                    <a:p>
                      <a:pPr marL="0" marR="0" algn="just">
                        <a:spcBef>
                          <a:spcPts val="0"/>
                        </a:spcBef>
                        <a:spcAft>
                          <a:spcPts val="0"/>
                        </a:spcAft>
                      </a:pPr>
                      <a:endParaRPr lang="en-US" sz="1000" b="1" kern="100" dirty="0">
                        <a:solidFill>
                          <a:srgbClr val="FF0000"/>
                        </a:solidFill>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000" b="1" kern="100" dirty="0">
                          <a:effectLst/>
                          <a:latin typeface="+mn-lt"/>
                          <a:ea typeface="DengXian" panose="02010600030101010101" pitchFamily="2" charset="-122"/>
                          <a:cs typeface="Times New Roman" panose="02020603050405020304" pitchFamily="18" charset="0"/>
                        </a:rPr>
                        <a:t>Nokia: </a:t>
                      </a:r>
                      <a:r>
                        <a:rPr lang="en-US" altLang="zh-CN" sz="1000" b="0" kern="100" dirty="0">
                          <a:effectLst/>
                          <a:latin typeface="+mn-lt"/>
                          <a:ea typeface="DengXian" panose="02010600030101010101" pitchFamily="2" charset="-122"/>
                          <a:cs typeface="Times New Roman" panose="02020603050405020304" pitchFamily="18" charset="0"/>
                        </a:rPr>
                        <a:t>It is basic for VFL that different clients handle different features. It is thus essential to enable a server to discover clients supporting the desired features. Support of features will likely require specific code and is therefore likely relatively static and well-suited from that perspective for NRF discovery Discovering more clients and subsequently using feature negotiation to pick clients for specific features is not efficient but can be allowed in addition to address security / privacy concerns and for more dynamic features (if they exist)</a:t>
                      </a:r>
                    </a:p>
                    <a:p>
                      <a:pPr marL="0" marR="0" algn="just">
                        <a:spcBef>
                          <a:spcPts val="0"/>
                        </a:spcBef>
                        <a:spcAft>
                          <a:spcPts val="0"/>
                        </a:spcAft>
                      </a:pPr>
                      <a:endParaRPr lang="en-US" sz="1000" b="0"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r>
                        <a:rPr lang="en-US" sz="1000" b="1" kern="100" dirty="0">
                          <a:effectLst/>
                          <a:latin typeface="+mn-lt"/>
                          <a:ea typeface="DengXian" panose="02010600030101010101" pitchFamily="2" charset="-122"/>
                          <a:cs typeface="Times New Roman" panose="02020603050405020304" pitchFamily="18" charset="0"/>
                        </a:rPr>
                        <a:t>OPPO</a:t>
                      </a:r>
                      <a:r>
                        <a:rPr lang="zh-CN" altLang="en-US" sz="1000" b="0" kern="100" dirty="0">
                          <a:effectLst/>
                          <a:latin typeface="+mn-lt"/>
                          <a:ea typeface="DengXian" panose="02010600030101010101" pitchFamily="2" charset="-122"/>
                          <a:cs typeface="Times New Roman" panose="02020603050405020304" pitchFamily="18" charset="0"/>
                        </a:rPr>
                        <a:t>：</a:t>
                      </a:r>
                      <a:r>
                        <a:rPr lang="en-US" altLang="zh-CN" sz="1000" b="0" kern="100" dirty="0">
                          <a:effectLst/>
                          <a:latin typeface="+mn-lt"/>
                          <a:ea typeface="DengXian" panose="02010600030101010101" pitchFamily="2" charset="-122"/>
                          <a:cs typeface="Times New Roman" panose="02020603050405020304" pitchFamily="18" charset="0"/>
                        </a:rPr>
                        <a:t>If feature info can be static e.g., based on the historic data, it can be register to the NRF with the feature ID. What the granularity of the info  can be represent by the feature ID need further discussion</a:t>
                      </a:r>
                      <a:endParaRPr lang="en-US" sz="1000" b="0"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l">
                        <a:spcBef>
                          <a:spcPts val="0"/>
                        </a:spcBef>
                        <a:spcAft>
                          <a:spcPts val="0"/>
                        </a:spcAft>
                      </a:pPr>
                      <a:r>
                        <a:rPr lang="en-US" sz="1000" b="1" kern="100" dirty="0">
                          <a:effectLst/>
                          <a:latin typeface="+mn-lt"/>
                          <a:ea typeface="DengXian" panose="02010600030101010101" pitchFamily="2" charset="-122"/>
                          <a:cs typeface="Times New Roman" panose="02020603050405020304" pitchFamily="18" charset="0"/>
                        </a:rPr>
                        <a:t>Not Needed(?)</a:t>
                      </a:r>
                    </a:p>
                    <a:p>
                      <a:pPr marL="0" marR="0" algn="l">
                        <a:spcBef>
                          <a:spcPts val="0"/>
                        </a:spcBef>
                        <a:spcAft>
                          <a:spcPts val="0"/>
                        </a:spcAft>
                      </a:pPr>
                      <a:r>
                        <a:rPr lang="en-US" sz="1000" b="1" kern="100" dirty="0">
                          <a:effectLst/>
                          <a:latin typeface="+mn-lt"/>
                          <a:ea typeface="DengXian" panose="02010600030101010101" pitchFamily="2" charset="-122"/>
                          <a:cs typeface="Times New Roman" panose="02020603050405020304" pitchFamily="18" charset="0"/>
                        </a:rPr>
                        <a:t>It seems the majority think feature information shall not be detailed.</a:t>
                      </a:r>
                    </a:p>
                    <a:p>
                      <a:pPr marL="0" marR="0" algn="l">
                        <a:spcBef>
                          <a:spcPts val="0"/>
                        </a:spcBef>
                        <a:spcAft>
                          <a:spcPts val="0"/>
                        </a:spcAft>
                      </a:pPr>
                      <a:r>
                        <a:rPr lang="en-US" sz="1000" b="1" kern="100" dirty="0">
                          <a:effectLst/>
                          <a:latin typeface="+mn-lt"/>
                          <a:ea typeface="DengXian" panose="02010600030101010101" pitchFamily="2" charset="-122"/>
                          <a:cs typeface="Times New Roman" panose="02020603050405020304" pitchFamily="18" charset="0"/>
                        </a:rPr>
                        <a:t>  </a:t>
                      </a:r>
                    </a:p>
                  </a:txBody>
                  <a:tcPr marL="32717" marR="32717" marT="0" marB="0"/>
                </a:tc>
                <a:extLst>
                  <a:ext uri="{0D108BD9-81ED-4DB2-BD59-A6C34878D82A}">
                    <a16:rowId xmlns:a16="http://schemas.microsoft.com/office/drawing/2014/main" val="549145576"/>
                  </a:ext>
                </a:extLst>
              </a:tr>
              <a:tr h="2080835">
                <a:tc>
                  <a:txBody>
                    <a:bodyPr/>
                    <a:lstStyle/>
                    <a:p>
                      <a:pPr marL="0" marR="0" algn="l">
                        <a:spcBef>
                          <a:spcPts val="0"/>
                        </a:spcBef>
                        <a:spcAft>
                          <a:spcPts val="0"/>
                        </a:spcAft>
                      </a:pPr>
                      <a:r>
                        <a:rPr lang="en-US" sz="1000" kern="100" dirty="0">
                          <a:effectLst/>
                          <a:latin typeface="+mn-lt"/>
                        </a:rPr>
                        <a:t>vendor information</a:t>
                      </a:r>
                      <a:endParaRPr lang="en-US" sz="1000"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r>
                        <a:rPr lang="en-US" sz="1000" b="1" kern="100" dirty="0">
                          <a:effectLst/>
                          <a:latin typeface="+mn-lt"/>
                          <a:ea typeface="DengXian" panose="02010600030101010101" pitchFamily="2" charset="-122"/>
                          <a:cs typeface="Times New Roman" panose="02020603050405020304" pitchFamily="18" charset="0"/>
                        </a:rPr>
                        <a:t>Ericsson: </a:t>
                      </a:r>
                      <a:r>
                        <a:rPr lang="en-US" sz="1000" kern="100" dirty="0">
                          <a:effectLst/>
                          <a:latin typeface="+mn-lt"/>
                          <a:ea typeface="DengXian" panose="02010600030101010101" pitchFamily="2" charset="-122"/>
                          <a:cs typeface="Times New Roman" panose="02020603050405020304" pitchFamily="18" charset="0"/>
                        </a:rPr>
                        <a:t>We can live it as optional, and discuss together with the VFL </a:t>
                      </a:r>
                      <a:r>
                        <a:rPr lang="en-US" sz="1000" kern="100" dirty="0" err="1">
                          <a:effectLst/>
                          <a:latin typeface="+mn-lt"/>
                          <a:ea typeface="DengXian" panose="02010600030101010101" pitchFamily="2" charset="-122"/>
                          <a:cs typeface="Times New Roman" panose="02020603050405020304" pitchFamily="18" charset="0"/>
                        </a:rPr>
                        <a:t>interoperabilityInformationIt</a:t>
                      </a:r>
                      <a:r>
                        <a:rPr lang="en-US" sz="1000" kern="100" dirty="0">
                          <a:effectLst/>
                          <a:latin typeface="+mn-lt"/>
                          <a:ea typeface="DengXian" panose="02010600030101010101" pitchFamily="2" charset="-122"/>
                          <a:cs typeface="Times New Roman" panose="02020603050405020304" pitchFamily="18" charset="0"/>
                        </a:rPr>
                        <a:t> needs to be discussed  how it will work when untrusted AF is participant</a:t>
                      </a:r>
                    </a:p>
                    <a:p>
                      <a:pPr marL="0" marR="0" algn="just">
                        <a:spcBef>
                          <a:spcPts val="0"/>
                        </a:spcBef>
                        <a:spcAft>
                          <a:spcPts val="0"/>
                        </a:spcAft>
                      </a:pPr>
                      <a:r>
                        <a:rPr lang="en-US" sz="1000" b="1" kern="100" dirty="0">
                          <a:effectLst/>
                          <a:latin typeface="+mn-lt"/>
                          <a:ea typeface="DengXian" panose="02010600030101010101" pitchFamily="2" charset="-122"/>
                          <a:cs typeface="Times New Roman" panose="02020603050405020304" pitchFamily="18" charset="0"/>
                        </a:rPr>
                        <a:t>Huawei: </a:t>
                      </a:r>
                      <a:r>
                        <a:rPr lang="en-US" sz="1000" kern="100" dirty="0">
                          <a:effectLst/>
                          <a:latin typeface="+mn-lt"/>
                          <a:ea typeface="DengXian" panose="02010600030101010101" pitchFamily="2" charset="-122"/>
                          <a:cs typeface="Times New Roman" panose="02020603050405020304" pitchFamily="18" charset="0"/>
                        </a:rPr>
                        <a:t>Does not properly represent the case of AFs participating in the VFL process, as AFs would require yet another information, not vendor. This information can be enclosed as part of the VFL interoperability information.</a:t>
                      </a:r>
                    </a:p>
                    <a:p>
                      <a:pPr marL="0" marR="0" algn="just">
                        <a:spcBef>
                          <a:spcPts val="0"/>
                        </a:spcBef>
                        <a:spcAft>
                          <a:spcPts val="0"/>
                        </a:spcAft>
                      </a:pPr>
                      <a:endParaRPr lang="en-US" sz="1000"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000" b="1" kern="100" dirty="0">
                          <a:effectLst/>
                          <a:latin typeface="+mn-lt"/>
                          <a:ea typeface="DengXian" panose="02010600030101010101" pitchFamily="2" charset="-122"/>
                          <a:cs typeface="Times New Roman" panose="02020603050405020304" pitchFamily="18" charset="0"/>
                        </a:rPr>
                        <a:t>Nokia: </a:t>
                      </a:r>
                      <a:r>
                        <a:rPr lang="en-US" altLang="zh-CN" sz="1000" kern="100" dirty="0">
                          <a:effectLst/>
                          <a:latin typeface="+mn-lt"/>
                          <a:ea typeface="DengXian" panose="02010600030101010101" pitchFamily="2" charset="-122"/>
                          <a:cs typeface="Times New Roman" panose="02020603050405020304" pitchFamily="18" charset="0"/>
                        </a:rPr>
                        <a:t>The split of already standardized analytics into standardized features is not realistic to achieve in this release. Also the intermediate results to be exchanged between server and client will depend on the </a:t>
                      </a:r>
                      <a:r>
                        <a:rPr lang="en-US" altLang="zh-CN" sz="1000" kern="100" dirty="0" err="1">
                          <a:effectLst/>
                          <a:latin typeface="+mn-lt"/>
                          <a:ea typeface="DengXian" panose="02010600030101010101" pitchFamily="2" charset="-122"/>
                          <a:cs typeface="Times New Roman" panose="02020603050405020304" pitchFamily="18" charset="0"/>
                        </a:rPr>
                        <a:t>featurresw</a:t>
                      </a:r>
                      <a:r>
                        <a:rPr lang="en-US" altLang="zh-CN" sz="1000" kern="100" dirty="0">
                          <a:effectLst/>
                          <a:latin typeface="+mn-lt"/>
                          <a:ea typeface="DengXian" panose="02010600030101010101" pitchFamily="2" charset="-122"/>
                          <a:cs typeface="Times New Roman" panose="02020603050405020304" pitchFamily="18" charset="0"/>
                        </a:rPr>
                        <a:t>, but also on the models (which are also supposed to be vendor specific). For AF as a server even the Analytics themselves will be vendor-specific. For those reasons VFL will only work between entities of the same vendors or between vendors that agree on additional unstandardized aspects to enable interoperability.</a:t>
                      </a:r>
                    </a:p>
                    <a:p>
                      <a:pPr marL="0" marR="0" algn="just">
                        <a:spcBef>
                          <a:spcPts val="0"/>
                        </a:spcBef>
                        <a:spcAft>
                          <a:spcPts val="0"/>
                        </a:spcAft>
                      </a:pPr>
                      <a:r>
                        <a:rPr lang="en-US" sz="1000" b="1" kern="100" dirty="0">
                          <a:effectLst/>
                          <a:latin typeface="+mn-lt"/>
                          <a:ea typeface="DengXian" panose="02010600030101010101" pitchFamily="2" charset="-122"/>
                          <a:cs typeface="Times New Roman" panose="02020603050405020304" pitchFamily="18" charset="0"/>
                        </a:rPr>
                        <a:t>OPPO</a:t>
                      </a:r>
                      <a:r>
                        <a:rPr lang="en-US" sz="1000" kern="100" dirty="0">
                          <a:effectLst/>
                          <a:latin typeface="+mn-lt"/>
                          <a:ea typeface="DengXian" panose="02010600030101010101" pitchFamily="2" charset="-122"/>
                          <a:cs typeface="Times New Roman" panose="02020603050405020304" pitchFamily="18" charset="0"/>
                        </a:rPr>
                        <a:t>: should be together with the interoperability information.</a:t>
                      </a:r>
                    </a:p>
                    <a:p>
                      <a:pPr marL="0" marR="0" algn="just">
                        <a:spcBef>
                          <a:spcPts val="0"/>
                        </a:spcBef>
                        <a:spcAft>
                          <a:spcPts val="0"/>
                        </a:spcAft>
                      </a:pPr>
                      <a:endParaRPr lang="en-US" sz="1000"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r>
                        <a:rPr lang="en-US" sz="1000" kern="100" dirty="0">
                          <a:effectLst/>
                          <a:latin typeface="+mn-lt"/>
                          <a:ea typeface="DengXian" panose="02010600030101010101" pitchFamily="2" charset="-122"/>
                          <a:cs typeface="Times New Roman" panose="02020603050405020304" pitchFamily="18" charset="0"/>
                        </a:rPr>
                        <a:t>ZTE: This should be renamed into </a:t>
                      </a:r>
                      <a:r>
                        <a:rPr lang="en-US" sz="1000" kern="100" dirty="0" err="1">
                          <a:effectLst/>
                          <a:latin typeface="+mn-lt"/>
                          <a:ea typeface="DengXian" panose="02010600030101010101" pitchFamily="2" charset="-122"/>
                          <a:cs typeface="Times New Roman" panose="02020603050405020304" pitchFamily="18" charset="0"/>
                        </a:rPr>
                        <a:t>MLModelinteroperabilityIndicator</a:t>
                      </a:r>
                      <a:endParaRPr lang="en-US" sz="1000"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l">
                        <a:spcBef>
                          <a:spcPts val="0"/>
                        </a:spcBef>
                        <a:spcAft>
                          <a:spcPts val="0"/>
                        </a:spcAft>
                      </a:pPr>
                      <a:r>
                        <a:rPr lang="en-US" altLang="zh-CN" sz="1000" b="1" kern="100" dirty="0">
                          <a:effectLst/>
                          <a:latin typeface="+mn-lt"/>
                        </a:rPr>
                        <a:t>Need to discuss which kind of information should be used when untrusted AF is involved.</a:t>
                      </a:r>
                      <a:r>
                        <a:rPr lang="zh-CN" altLang="en-US" sz="1000" b="1" kern="100" dirty="0"/>
                        <a:t> </a:t>
                      </a:r>
                      <a:endParaRPr lang="en-US" sz="1000" b="1" kern="100" dirty="0">
                        <a:effectLst/>
                        <a:latin typeface="+mn-lt"/>
                        <a:ea typeface="DengXian" panose="02010600030101010101" pitchFamily="2" charset="-122"/>
                        <a:cs typeface="Times New Roman" panose="02020603050405020304" pitchFamily="18" charset="0"/>
                      </a:endParaRPr>
                    </a:p>
                  </a:txBody>
                  <a:tcPr marL="32717" marR="32717" marT="0" marB="0"/>
                </a:tc>
                <a:extLst>
                  <a:ext uri="{0D108BD9-81ED-4DB2-BD59-A6C34878D82A}">
                    <a16:rowId xmlns:a16="http://schemas.microsoft.com/office/drawing/2014/main" val="2874748205"/>
                  </a:ext>
                </a:extLst>
              </a:tr>
            </a:tbl>
          </a:graphicData>
        </a:graphic>
      </p:graphicFrame>
    </p:spTree>
    <p:extLst>
      <p:ext uri="{BB962C8B-B14F-4D97-AF65-F5344CB8AC3E}">
        <p14:creationId xmlns:p14="http://schemas.microsoft.com/office/powerpoint/2010/main" val="348103404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5F7427B-B2CB-4F19-9822-7D48B18502F4}"/>
              </a:ext>
            </a:extLst>
          </p:cNvPr>
          <p:cNvSpPr>
            <a:spLocks noGrp="1"/>
          </p:cNvSpPr>
          <p:nvPr>
            <p:ph type="title"/>
          </p:nvPr>
        </p:nvSpPr>
        <p:spPr>
          <a:xfrm>
            <a:off x="0" y="0"/>
            <a:ext cx="10515600" cy="810228"/>
          </a:xfrm>
        </p:spPr>
        <p:txBody>
          <a:bodyPr/>
          <a:lstStyle/>
          <a:p>
            <a:r>
              <a:rPr lang="en-US" altLang="zh-CN" sz="2800" b="1" dirty="0"/>
              <a:t>Point 5.1: Discovery (2/2)</a:t>
            </a:r>
            <a:endParaRPr lang="zh-CN" altLang="en-US" sz="2800" b="1" dirty="0"/>
          </a:p>
        </p:txBody>
      </p:sp>
      <p:sp>
        <p:nvSpPr>
          <p:cNvPr id="5" name="Content Placeholder 2">
            <a:extLst>
              <a:ext uri="{FF2B5EF4-FFF2-40B4-BE49-F238E27FC236}">
                <a16:creationId xmlns:a16="http://schemas.microsoft.com/office/drawing/2014/main" id="{41CD9576-DC5F-4DC5-B7F7-B3185D67E43F}"/>
              </a:ext>
            </a:extLst>
          </p:cNvPr>
          <p:cNvSpPr>
            <a:spLocks noGrp="1"/>
          </p:cNvSpPr>
          <p:nvPr>
            <p:ph idx="1"/>
          </p:nvPr>
        </p:nvSpPr>
        <p:spPr>
          <a:xfrm>
            <a:off x="0" y="1074584"/>
            <a:ext cx="12094590" cy="1131210"/>
          </a:xfrm>
        </p:spPr>
        <p:txBody>
          <a:bodyPr/>
          <a:lstStyle/>
          <a:p>
            <a:pPr>
              <a:lnSpc>
                <a:spcPct val="100000"/>
              </a:lnSpc>
              <a:spcBef>
                <a:spcPts val="0"/>
              </a:spcBef>
              <a:spcAft>
                <a:spcPts val="0"/>
              </a:spcAft>
            </a:pPr>
            <a:r>
              <a:rPr lang="en-GB" altLang="zh-CN" sz="1800" dirty="0">
                <a:latin typeface="Calibri" panose="020F0502020204030204" pitchFamily="34" charset="0"/>
                <a:cs typeface="Calibri" panose="020F0502020204030204" pitchFamily="34" charset="0"/>
              </a:rPr>
              <a:t> Editor’s Notes</a:t>
            </a:r>
            <a:endParaRPr lang="en-US" sz="1400" kern="100" dirty="0">
              <a:effectLst/>
              <a:latin typeface="DengXian" panose="02010600030101010101" pitchFamily="2" charset="-122"/>
              <a:ea typeface="DengXian" panose="02010600030101010101" pitchFamily="2" charset="-122"/>
              <a:cs typeface="Times New Roman" panose="02020603050405020304" pitchFamily="18" charset="0"/>
            </a:endParaRPr>
          </a:p>
          <a:p>
            <a:pPr lvl="1">
              <a:lnSpc>
                <a:spcPct val="100000"/>
              </a:lnSpc>
              <a:spcBef>
                <a:spcPts val="0"/>
              </a:spcBef>
              <a:spcAft>
                <a:spcPts val="0"/>
              </a:spcAft>
            </a:pPr>
            <a:r>
              <a:rPr lang="en-GB" sz="1400" dirty="0">
                <a:solidFill>
                  <a:srgbClr val="FF0000"/>
                </a:solidFill>
                <a:effectLst/>
                <a:latin typeface="Times New Roman" panose="02020603050405020304" pitchFamily="18" charset="0"/>
                <a:ea typeface="DengXian" panose="02010600030101010101" pitchFamily="2" charset="-122"/>
              </a:rPr>
              <a:t>Editor’s note: additional VFL learning related discovery parameters are FFS. (CR: 2410096 – ICS; Clause: 6.3.13, TS 23.501)</a:t>
            </a:r>
          </a:p>
          <a:p>
            <a:pPr marL="228600" marR="0" lvl="0" indent="-228600" algn="l" defTabSz="914400" rtl="0" eaLnBrk="0" fontAlgn="base" latinLnBrk="0" hangingPunct="0">
              <a:lnSpc>
                <a:spcPct val="100000"/>
              </a:lnSpc>
              <a:spcBef>
                <a:spcPts val="0"/>
              </a:spcBef>
              <a:spcAft>
                <a:spcPts val="0"/>
              </a:spcAft>
              <a:buClrTx/>
              <a:buSzTx/>
              <a:buFontTx/>
              <a:buBlip>
                <a:blip r:embed="rId2"/>
              </a:buBlip>
              <a:tabLst/>
              <a:defRPr/>
            </a:pPr>
            <a:r>
              <a:rPr kumimoji="0" lang="en-GB" altLang="zh-CN" sz="1800" b="0" i="0" u="none" strike="noStrike" kern="1200" cap="none" spc="0" normalizeH="0" baseline="0" noProof="0" dirty="0">
                <a:ln>
                  <a:noFill/>
                </a:ln>
                <a:solidFill>
                  <a:prstClr val="black"/>
                </a:solidFill>
                <a:effectLst/>
                <a:uLnTx/>
                <a:uFillTx/>
                <a:latin typeface="Calibri" panose="020F0502020204030204" pitchFamily="34" charset="0"/>
                <a:ea typeface="宋体" panose="02010600030101010101" pitchFamily="2" charset="-122"/>
                <a:cs typeface="Calibri" panose="020F0502020204030204" pitchFamily="34" charset="0"/>
              </a:rPr>
              <a:t> List of Parameters to be discussed</a:t>
            </a:r>
            <a:endParaRPr kumimoji="0" lang="en-US" sz="1400" b="0" i="0" u="none" strike="noStrike" kern="100" cap="none" spc="0" normalizeH="0" baseline="0" noProof="0" dirty="0">
              <a:ln>
                <a:noFill/>
              </a:ln>
              <a:solidFill>
                <a:prstClr val="black"/>
              </a:solidFill>
              <a:effectLst/>
              <a:uLnTx/>
              <a:uFillTx/>
              <a:latin typeface="DengXian" panose="02010600030101010101" pitchFamily="2" charset="-122"/>
              <a:ea typeface="DengXian" panose="02010600030101010101" pitchFamily="2" charset="-122"/>
              <a:cs typeface="Times New Roman" panose="02020603050405020304" pitchFamily="18" charset="0"/>
            </a:endParaRPr>
          </a:p>
          <a:p>
            <a:pPr lvl="1">
              <a:lnSpc>
                <a:spcPct val="100000"/>
              </a:lnSpc>
              <a:spcBef>
                <a:spcPts val="0"/>
              </a:spcBef>
              <a:spcAft>
                <a:spcPts val="0"/>
              </a:spcAft>
            </a:pPr>
            <a:endParaRPr lang="en-US" sz="1400" dirty="0">
              <a:solidFill>
                <a:srgbClr val="FF0000"/>
              </a:solidFill>
              <a:effectLst/>
              <a:latin typeface="Times New Roman" panose="02020603050405020304" pitchFamily="18" charset="0"/>
              <a:ea typeface="DengXian" panose="02010600030101010101" pitchFamily="2" charset="-122"/>
            </a:endParaRPr>
          </a:p>
          <a:p>
            <a:pPr lvl="1">
              <a:lnSpc>
                <a:spcPct val="100000"/>
              </a:lnSpc>
              <a:spcBef>
                <a:spcPts val="0"/>
              </a:spcBef>
              <a:spcAft>
                <a:spcPts val="0"/>
              </a:spcAft>
            </a:pPr>
            <a:endParaRPr lang="en-US" altLang="zh-CN" sz="1400" dirty="0">
              <a:solidFill>
                <a:schemeClr val="accent1">
                  <a:lumMod val="75000"/>
                </a:schemeClr>
              </a:solidFill>
              <a:latin typeface="Calibri" panose="020F0502020204030204" pitchFamily="34" charset="0"/>
              <a:cs typeface="Calibri" panose="020F0502020204030204" pitchFamily="34" charset="0"/>
            </a:endParaRPr>
          </a:p>
          <a:p>
            <a:pPr lvl="1">
              <a:lnSpc>
                <a:spcPct val="100000"/>
              </a:lnSpc>
              <a:spcBef>
                <a:spcPts val="0"/>
              </a:spcBef>
              <a:spcAft>
                <a:spcPts val="0"/>
              </a:spcAft>
            </a:pPr>
            <a:endParaRPr lang="en-GB" altLang="zh-CN" sz="1400" dirty="0">
              <a:latin typeface="Calibri" panose="020F0502020204030204" pitchFamily="34" charset="0"/>
              <a:cs typeface="Calibri" panose="020F0502020204030204" pitchFamily="34" charset="0"/>
            </a:endParaRPr>
          </a:p>
        </p:txBody>
      </p:sp>
      <p:graphicFrame>
        <p:nvGraphicFramePr>
          <p:cNvPr id="6" name="Table 2">
            <a:extLst>
              <a:ext uri="{FF2B5EF4-FFF2-40B4-BE49-F238E27FC236}">
                <a16:creationId xmlns:a16="http://schemas.microsoft.com/office/drawing/2014/main" id="{66DF4CF3-0764-4A65-ABAD-235894AF9710}"/>
              </a:ext>
            </a:extLst>
          </p:cNvPr>
          <p:cNvGraphicFramePr>
            <a:graphicFrameLocks noGrp="1"/>
          </p:cNvGraphicFramePr>
          <p:nvPr>
            <p:extLst>
              <p:ext uri="{D42A27DB-BD31-4B8C-83A1-F6EECF244321}">
                <p14:modId xmlns:p14="http://schemas.microsoft.com/office/powerpoint/2010/main" val="1159537360"/>
              </p:ext>
            </p:extLst>
          </p:nvPr>
        </p:nvGraphicFramePr>
        <p:xfrm>
          <a:off x="140568" y="1851628"/>
          <a:ext cx="11646678" cy="2895768"/>
        </p:xfrm>
        <a:graphic>
          <a:graphicData uri="http://schemas.openxmlformats.org/drawingml/2006/table">
            <a:tbl>
              <a:tblPr firstRow="1" firstCol="1" bandRow="1">
                <a:tableStyleId>{5C22544A-7EE6-4342-B048-85BDC9FD1C3A}</a:tableStyleId>
              </a:tblPr>
              <a:tblGrid>
                <a:gridCol w="1294608">
                  <a:extLst>
                    <a:ext uri="{9D8B030D-6E8A-4147-A177-3AD203B41FA5}">
                      <a16:colId xmlns:a16="http://schemas.microsoft.com/office/drawing/2014/main" val="423360773"/>
                    </a:ext>
                  </a:extLst>
                </a:gridCol>
                <a:gridCol w="3195620">
                  <a:extLst>
                    <a:ext uri="{9D8B030D-6E8A-4147-A177-3AD203B41FA5}">
                      <a16:colId xmlns:a16="http://schemas.microsoft.com/office/drawing/2014/main" val="2936014449"/>
                    </a:ext>
                  </a:extLst>
                </a:gridCol>
                <a:gridCol w="3839767">
                  <a:extLst>
                    <a:ext uri="{9D8B030D-6E8A-4147-A177-3AD203B41FA5}">
                      <a16:colId xmlns:a16="http://schemas.microsoft.com/office/drawing/2014/main" val="3653748450"/>
                    </a:ext>
                  </a:extLst>
                </a:gridCol>
                <a:gridCol w="1741894">
                  <a:extLst>
                    <a:ext uri="{9D8B030D-6E8A-4147-A177-3AD203B41FA5}">
                      <a16:colId xmlns:a16="http://schemas.microsoft.com/office/drawing/2014/main" val="3408005407"/>
                    </a:ext>
                  </a:extLst>
                </a:gridCol>
                <a:gridCol w="1574789">
                  <a:extLst>
                    <a:ext uri="{9D8B030D-6E8A-4147-A177-3AD203B41FA5}">
                      <a16:colId xmlns:a16="http://schemas.microsoft.com/office/drawing/2014/main" val="184722745"/>
                    </a:ext>
                  </a:extLst>
                </a:gridCol>
              </a:tblGrid>
              <a:tr h="111642">
                <a:tc>
                  <a:txBody>
                    <a:bodyPr/>
                    <a:lstStyle/>
                    <a:p>
                      <a:pPr marL="0" marR="0" algn="l">
                        <a:spcBef>
                          <a:spcPts val="0"/>
                        </a:spcBef>
                        <a:spcAft>
                          <a:spcPts val="0"/>
                        </a:spcAft>
                      </a:pPr>
                      <a:r>
                        <a:rPr lang="en-US" sz="1000" kern="100" dirty="0">
                          <a:effectLst/>
                          <a:latin typeface="+mn-lt"/>
                        </a:rPr>
                        <a:t>Name of parameters </a:t>
                      </a:r>
                      <a:endParaRPr lang="en-US" sz="1000"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r>
                        <a:rPr lang="en-US" sz="1000" kern="100" dirty="0">
                          <a:effectLst/>
                          <a:latin typeface="+mn-lt"/>
                          <a:ea typeface="DengXian" panose="02010600030101010101" pitchFamily="2" charset="-122"/>
                          <a:cs typeface="Times New Roman" panose="02020603050405020304" pitchFamily="18" charset="0"/>
                        </a:rPr>
                        <a:t>Support for “Not needed”</a:t>
                      </a:r>
                    </a:p>
                  </a:txBody>
                  <a:tcPr marL="32717" marR="32717" marT="0"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zh-CN" sz="1000" kern="100" dirty="0">
                          <a:effectLst/>
                          <a:latin typeface="+mn-lt"/>
                          <a:ea typeface="DengXian" panose="02010600030101010101" pitchFamily="2" charset="-122"/>
                          <a:cs typeface="Times New Roman" panose="02020603050405020304" pitchFamily="18" charset="0"/>
                        </a:rPr>
                        <a:t>Support  for “needed”</a:t>
                      </a:r>
                    </a:p>
                    <a:p>
                      <a:pPr marL="0" marR="0" algn="just">
                        <a:spcBef>
                          <a:spcPts val="0"/>
                        </a:spcBef>
                        <a:spcAft>
                          <a:spcPts val="0"/>
                        </a:spcAft>
                      </a:pPr>
                      <a:endParaRPr lang="en-US" sz="1000"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r>
                        <a:rPr lang="en-US" sz="1000" kern="100" dirty="0">
                          <a:effectLst/>
                          <a:latin typeface="+mn-lt"/>
                          <a:ea typeface="DengXian" panose="02010600030101010101" pitchFamily="2" charset="-122"/>
                          <a:cs typeface="Times New Roman" panose="02020603050405020304" pitchFamily="18" charset="0"/>
                        </a:rPr>
                        <a:t>neutral</a:t>
                      </a:r>
                    </a:p>
                  </a:txBody>
                  <a:tcPr marL="32717" marR="32717" marT="0" marB="0"/>
                </a:tc>
                <a:tc>
                  <a:txBody>
                    <a:bodyPr/>
                    <a:lstStyle/>
                    <a:p>
                      <a:pPr marL="0" marR="0" algn="just">
                        <a:spcBef>
                          <a:spcPts val="0"/>
                        </a:spcBef>
                        <a:spcAft>
                          <a:spcPts val="0"/>
                        </a:spcAft>
                      </a:pPr>
                      <a:r>
                        <a:rPr lang="en-US" sz="1000" kern="100" dirty="0">
                          <a:effectLst/>
                          <a:latin typeface="+mn-lt"/>
                        </a:rPr>
                        <a:t>Proposed Way forward</a:t>
                      </a:r>
                      <a:endParaRPr lang="en-US" sz="1000" kern="100" dirty="0">
                        <a:effectLst/>
                        <a:latin typeface="+mn-lt"/>
                        <a:ea typeface="DengXian" panose="02010600030101010101" pitchFamily="2" charset="-122"/>
                        <a:cs typeface="Times New Roman" panose="02020603050405020304" pitchFamily="18" charset="0"/>
                      </a:endParaRPr>
                    </a:p>
                  </a:txBody>
                  <a:tcPr marL="32717" marR="32717" marT="0" marB="0"/>
                </a:tc>
                <a:extLst>
                  <a:ext uri="{0D108BD9-81ED-4DB2-BD59-A6C34878D82A}">
                    <a16:rowId xmlns:a16="http://schemas.microsoft.com/office/drawing/2014/main" val="826224120"/>
                  </a:ext>
                </a:extLst>
              </a:tr>
              <a:tr h="711346">
                <a:tc>
                  <a:txBody>
                    <a:bodyPr/>
                    <a:lstStyle/>
                    <a:p>
                      <a:pPr marL="0" marR="0" algn="l">
                        <a:spcBef>
                          <a:spcPts val="0"/>
                        </a:spcBef>
                        <a:spcAft>
                          <a:spcPts val="0"/>
                        </a:spcAft>
                      </a:pPr>
                      <a:r>
                        <a:rPr lang="en-US" altLang="zh-CN" sz="1000" kern="100" dirty="0">
                          <a:effectLst/>
                          <a:latin typeface="+mn-lt"/>
                        </a:rPr>
                        <a:t>VFL interoperability information</a:t>
                      </a:r>
                      <a:endParaRPr lang="en-US" altLang="zh-CN" sz="1000"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endParaRPr lang="en-US" sz="1000" b="1" kern="100" dirty="0">
                        <a:solidFill>
                          <a:srgbClr val="FF0000"/>
                        </a:solidFill>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000" b="1" kern="100" dirty="0">
                          <a:effectLst/>
                          <a:latin typeface="+mn-lt"/>
                          <a:ea typeface="DengXian" panose="02010600030101010101" pitchFamily="2" charset="-122"/>
                          <a:cs typeface="Times New Roman" panose="02020603050405020304" pitchFamily="18" charset="0"/>
                        </a:rPr>
                        <a:t>Ericsson</a:t>
                      </a:r>
                    </a:p>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zh-CN" sz="1000" b="1" kern="100" dirty="0" err="1">
                          <a:effectLst/>
                          <a:latin typeface="+mn-lt"/>
                          <a:ea typeface="DengXian" panose="02010600030101010101" pitchFamily="2" charset="-122"/>
                          <a:cs typeface="Times New Roman" panose="02020603050405020304" pitchFamily="18" charset="0"/>
                        </a:rPr>
                        <a:t>InterDigital</a:t>
                      </a:r>
                      <a:r>
                        <a:rPr lang="en-US" altLang="zh-CN" sz="1000" b="1" kern="100" dirty="0">
                          <a:effectLst/>
                          <a:latin typeface="+mn-lt"/>
                          <a:ea typeface="DengXian" panose="02010600030101010101" pitchFamily="2" charset="-122"/>
                          <a:cs typeface="Times New Roman" panose="02020603050405020304" pitchFamily="18" charset="0"/>
                        </a:rPr>
                        <a:t> </a:t>
                      </a:r>
                      <a:endParaRPr lang="en-US" sz="1000" b="1" kern="100" dirty="0">
                        <a:effectLst/>
                        <a:latin typeface="+mn-lt"/>
                        <a:ea typeface="DengXian" panose="02010600030101010101" pitchFamily="2" charset="-122"/>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n-US" sz="1000" b="1" kern="100" dirty="0">
                          <a:effectLst/>
                          <a:latin typeface="+mn-lt"/>
                          <a:ea typeface="DengXian" panose="02010600030101010101" pitchFamily="2" charset="-122"/>
                          <a:cs typeface="Times New Roman" panose="02020603050405020304" pitchFamily="18" charset="0"/>
                        </a:rPr>
                        <a:t>Nokia: </a:t>
                      </a:r>
                      <a:r>
                        <a:rPr lang="en-US" sz="1000" b="0" kern="100" dirty="0">
                          <a:effectLst/>
                          <a:latin typeface="+mn-lt"/>
                          <a:ea typeface="DengXian" panose="02010600030101010101" pitchFamily="2" charset="-122"/>
                          <a:cs typeface="Times New Roman" panose="02020603050405020304" pitchFamily="18" charset="0"/>
                        </a:rPr>
                        <a:t>Depends on contents. OK to place vendor IDs and vendor specific feature information within. Also OK to allow for additional vendor-specific information</a:t>
                      </a:r>
                    </a:p>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zh-CN" sz="1000" b="1" kern="100" dirty="0">
                          <a:effectLst/>
                          <a:latin typeface="+mn-lt"/>
                          <a:ea typeface="DengXian" panose="02010600030101010101" pitchFamily="2" charset="-122"/>
                          <a:cs typeface="Times New Roman" panose="02020603050405020304" pitchFamily="18" charset="0"/>
                        </a:rPr>
                        <a:t>Huawei: </a:t>
                      </a:r>
                      <a:r>
                        <a:rPr lang="en-US" altLang="zh-CN" sz="1000" b="0" kern="100" dirty="0">
                          <a:effectLst/>
                          <a:latin typeface="+mn-lt"/>
                          <a:ea typeface="DengXian" panose="02010600030101010101" pitchFamily="2" charset="-122"/>
                          <a:cs typeface="Times New Roman" panose="02020603050405020304" pitchFamily="18" charset="0"/>
                        </a:rPr>
                        <a:t>Allows a simple way to enclose all the parametrization agreed among VFL participants that agreed to collaborate in the VFL process (e.g., vendor information, fixed feature space of each VFL participant for the same analytics ID). </a:t>
                      </a:r>
                    </a:p>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zh-CN" sz="1000" b="1" kern="100" dirty="0">
                          <a:effectLst/>
                          <a:latin typeface="+mn-lt"/>
                          <a:ea typeface="DengXian" panose="02010600030101010101" pitchFamily="2" charset="-122"/>
                          <a:cs typeface="Times New Roman" panose="02020603050405020304" pitchFamily="18" charset="0"/>
                        </a:rPr>
                        <a:t>OPPO</a:t>
                      </a:r>
                      <a:r>
                        <a:rPr lang="en-US" altLang="zh-CN" sz="1000" b="0" kern="100" dirty="0">
                          <a:effectLst/>
                          <a:latin typeface="+mn-lt"/>
                          <a:ea typeface="DengXian" panose="02010600030101010101" pitchFamily="2" charset="-122"/>
                          <a:cs typeface="Times New Roman" panose="02020603050405020304" pitchFamily="18" charset="0"/>
                        </a:rPr>
                        <a:t>: feature info and vender info should be in the VFL interoperation information</a:t>
                      </a:r>
                    </a:p>
                    <a:p>
                      <a:pPr marL="0" marR="0" algn="just">
                        <a:spcBef>
                          <a:spcPts val="0"/>
                        </a:spcBef>
                        <a:spcAft>
                          <a:spcPts val="0"/>
                        </a:spcAft>
                      </a:pPr>
                      <a:endParaRPr lang="en-US" sz="1000" b="0"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r>
                        <a:rPr lang="en-US" sz="1000" b="1" kern="100" dirty="0">
                          <a:effectLst/>
                          <a:latin typeface="+mn-lt"/>
                          <a:ea typeface="DengXian" panose="02010600030101010101" pitchFamily="2" charset="-122"/>
                          <a:cs typeface="Times New Roman" panose="02020603050405020304" pitchFamily="18" charset="0"/>
                        </a:rPr>
                        <a:t>ZTE</a:t>
                      </a:r>
                    </a:p>
                  </a:txBody>
                  <a:tcPr marL="32717" marR="32717" marT="0" marB="0"/>
                </a:tc>
                <a:tc>
                  <a:txBody>
                    <a:bodyPr/>
                    <a:lstStyle/>
                    <a:p>
                      <a:pPr marL="0" marR="0" algn="l">
                        <a:spcBef>
                          <a:spcPts val="0"/>
                        </a:spcBef>
                        <a:spcAft>
                          <a:spcPts val="0"/>
                        </a:spcAft>
                      </a:pPr>
                      <a:r>
                        <a:rPr lang="en-US" sz="1000" b="1" kern="100" dirty="0">
                          <a:effectLst/>
                          <a:latin typeface="+mn-lt"/>
                          <a:ea typeface="DengXian" panose="02010600030101010101" pitchFamily="2" charset="-122"/>
                          <a:cs typeface="Times New Roman" panose="02020603050405020304" pitchFamily="18" charset="0"/>
                        </a:rPr>
                        <a:t>Needed</a:t>
                      </a:r>
                    </a:p>
                    <a:p>
                      <a:pPr marL="0" marR="0" algn="l">
                        <a:spcBef>
                          <a:spcPts val="0"/>
                        </a:spcBef>
                        <a:spcAft>
                          <a:spcPts val="0"/>
                        </a:spcAft>
                      </a:pPr>
                      <a:r>
                        <a:rPr lang="en-US" sz="1000" b="1" kern="100" dirty="0">
                          <a:effectLst/>
                          <a:latin typeface="+mn-lt"/>
                          <a:ea typeface="DengXian" panose="02010600030101010101" pitchFamily="2" charset="-122"/>
                          <a:cs typeface="Times New Roman" panose="02020603050405020304" pitchFamily="18" charset="0"/>
                        </a:rPr>
                        <a:t>No other view so far.</a:t>
                      </a:r>
                    </a:p>
                  </a:txBody>
                  <a:tcPr marL="32717" marR="32717" marT="0" marB="0"/>
                </a:tc>
                <a:extLst>
                  <a:ext uri="{0D108BD9-81ED-4DB2-BD59-A6C34878D82A}">
                    <a16:rowId xmlns:a16="http://schemas.microsoft.com/office/drawing/2014/main" val="549145576"/>
                  </a:ext>
                </a:extLst>
              </a:tr>
              <a:tr h="762168">
                <a:tc>
                  <a:txBody>
                    <a:bodyPr/>
                    <a:lstStyle/>
                    <a:p>
                      <a:pPr marL="0" marR="0" algn="l">
                        <a:spcBef>
                          <a:spcPts val="0"/>
                        </a:spcBef>
                        <a:spcAft>
                          <a:spcPts val="0"/>
                        </a:spcAft>
                      </a:pPr>
                      <a:r>
                        <a:rPr lang="en-US" sz="1000" kern="100" dirty="0">
                          <a:effectLst/>
                          <a:latin typeface="+mn-lt"/>
                          <a:ea typeface="DengXian" panose="02010600030101010101" pitchFamily="2" charset="-122"/>
                          <a:cs typeface="Times New Roman" panose="02020603050405020304" pitchFamily="18" charset="0"/>
                        </a:rPr>
                        <a:t>New parameter?</a:t>
                      </a:r>
                    </a:p>
                  </a:txBody>
                  <a:tcPr marL="32717" marR="32717" marT="0" marB="0"/>
                </a:tc>
                <a:tc>
                  <a:txBody>
                    <a:bodyPr/>
                    <a:lstStyle/>
                    <a:p>
                      <a:pPr marL="0" marR="0" algn="just">
                        <a:spcBef>
                          <a:spcPts val="0"/>
                        </a:spcBef>
                        <a:spcAft>
                          <a:spcPts val="0"/>
                        </a:spcAft>
                      </a:pPr>
                      <a:endParaRPr lang="en-US" sz="1000"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endParaRPr lang="en-US" sz="1000"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endParaRPr lang="en-US" sz="1000"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l">
                        <a:spcBef>
                          <a:spcPts val="0"/>
                        </a:spcBef>
                        <a:spcAft>
                          <a:spcPts val="0"/>
                        </a:spcAft>
                      </a:pPr>
                      <a:endParaRPr lang="en-US" sz="1000" kern="100" dirty="0">
                        <a:effectLst/>
                        <a:latin typeface="+mn-lt"/>
                        <a:ea typeface="DengXian" panose="02010600030101010101" pitchFamily="2" charset="-122"/>
                        <a:cs typeface="Times New Roman" panose="02020603050405020304" pitchFamily="18" charset="0"/>
                      </a:endParaRPr>
                    </a:p>
                  </a:txBody>
                  <a:tcPr marL="32717" marR="32717" marT="0" marB="0"/>
                </a:tc>
                <a:extLst>
                  <a:ext uri="{0D108BD9-81ED-4DB2-BD59-A6C34878D82A}">
                    <a16:rowId xmlns:a16="http://schemas.microsoft.com/office/drawing/2014/main" val="2874748205"/>
                  </a:ext>
                </a:extLst>
              </a:tr>
            </a:tbl>
          </a:graphicData>
        </a:graphic>
      </p:graphicFrame>
    </p:spTree>
    <p:extLst>
      <p:ext uri="{BB962C8B-B14F-4D97-AF65-F5344CB8AC3E}">
        <p14:creationId xmlns:p14="http://schemas.microsoft.com/office/powerpoint/2010/main" val="423570218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5F7427B-B2CB-4F19-9822-7D48B18502F4}"/>
              </a:ext>
            </a:extLst>
          </p:cNvPr>
          <p:cNvSpPr>
            <a:spLocks noGrp="1"/>
          </p:cNvSpPr>
          <p:nvPr>
            <p:ph type="title"/>
          </p:nvPr>
        </p:nvSpPr>
        <p:spPr>
          <a:xfrm>
            <a:off x="0" y="0"/>
            <a:ext cx="10515600" cy="810228"/>
          </a:xfrm>
        </p:spPr>
        <p:txBody>
          <a:bodyPr/>
          <a:lstStyle/>
          <a:p>
            <a:r>
              <a:rPr lang="en-US" altLang="zh-CN" sz="2800" b="1" dirty="0"/>
              <a:t>Point 5.2: Training (1/5)</a:t>
            </a:r>
            <a:endParaRPr lang="zh-CN" altLang="en-US" sz="2800" b="1" dirty="0"/>
          </a:p>
        </p:txBody>
      </p:sp>
      <p:graphicFrame>
        <p:nvGraphicFramePr>
          <p:cNvPr id="3" name="Table 2">
            <a:extLst>
              <a:ext uri="{FF2B5EF4-FFF2-40B4-BE49-F238E27FC236}">
                <a16:creationId xmlns:a16="http://schemas.microsoft.com/office/drawing/2014/main" id="{3A5D88B9-D72E-4AAA-B534-E87A9273EB97}"/>
              </a:ext>
            </a:extLst>
          </p:cNvPr>
          <p:cNvGraphicFramePr>
            <a:graphicFrameLocks noGrp="1"/>
          </p:cNvGraphicFramePr>
          <p:nvPr>
            <p:extLst>
              <p:ext uri="{D42A27DB-BD31-4B8C-83A1-F6EECF244321}">
                <p14:modId xmlns:p14="http://schemas.microsoft.com/office/powerpoint/2010/main" val="2269894270"/>
              </p:ext>
            </p:extLst>
          </p:nvPr>
        </p:nvGraphicFramePr>
        <p:xfrm>
          <a:off x="89440" y="1479550"/>
          <a:ext cx="11915710" cy="4678404"/>
        </p:xfrm>
        <a:graphic>
          <a:graphicData uri="http://schemas.openxmlformats.org/drawingml/2006/table">
            <a:tbl>
              <a:tblPr firstRow="1" firstCol="1" bandRow="1">
                <a:tableStyleId>{5C22544A-7EE6-4342-B048-85BDC9FD1C3A}</a:tableStyleId>
              </a:tblPr>
              <a:tblGrid>
                <a:gridCol w="1224979">
                  <a:extLst>
                    <a:ext uri="{9D8B030D-6E8A-4147-A177-3AD203B41FA5}">
                      <a16:colId xmlns:a16="http://schemas.microsoft.com/office/drawing/2014/main" val="423360773"/>
                    </a:ext>
                  </a:extLst>
                </a:gridCol>
                <a:gridCol w="3130178">
                  <a:extLst>
                    <a:ext uri="{9D8B030D-6E8A-4147-A177-3AD203B41FA5}">
                      <a16:colId xmlns:a16="http://schemas.microsoft.com/office/drawing/2014/main" val="3675273557"/>
                    </a:ext>
                  </a:extLst>
                </a:gridCol>
                <a:gridCol w="3564848">
                  <a:extLst>
                    <a:ext uri="{9D8B030D-6E8A-4147-A177-3AD203B41FA5}">
                      <a16:colId xmlns:a16="http://schemas.microsoft.com/office/drawing/2014/main" val="2997644310"/>
                    </a:ext>
                  </a:extLst>
                </a:gridCol>
                <a:gridCol w="2505615">
                  <a:extLst>
                    <a:ext uri="{9D8B030D-6E8A-4147-A177-3AD203B41FA5}">
                      <a16:colId xmlns:a16="http://schemas.microsoft.com/office/drawing/2014/main" val="2142060053"/>
                    </a:ext>
                  </a:extLst>
                </a:gridCol>
                <a:gridCol w="1490090">
                  <a:extLst>
                    <a:ext uri="{9D8B030D-6E8A-4147-A177-3AD203B41FA5}">
                      <a16:colId xmlns:a16="http://schemas.microsoft.com/office/drawing/2014/main" val="184722745"/>
                    </a:ext>
                  </a:extLst>
                </a:gridCol>
              </a:tblGrid>
              <a:tr h="185046">
                <a:tc>
                  <a:txBody>
                    <a:bodyPr/>
                    <a:lstStyle/>
                    <a:p>
                      <a:pPr marL="0" marR="0" algn="l">
                        <a:spcBef>
                          <a:spcPts val="0"/>
                        </a:spcBef>
                        <a:spcAft>
                          <a:spcPts val="0"/>
                        </a:spcAft>
                      </a:pPr>
                      <a:r>
                        <a:rPr lang="en-US" sz="1000" kern="100">
                          <a:effectLst/>
                          <a:latin typeface="+mn-lt"/>
                        </a:rPr>
                        <a:t>Name of parameters </a:t>
                      </a:r>
                      <a:endParaRPr lang="en-US" sz="1000" kern="10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r>
                        <a:rPr lang="en-US" sz="1000" kern="100" dirty="0">
                          <a:effectLst/>
                          <a:latin typeface="+mn-lt"/>
                        </a:rPr>
                        <a:t>support for “Not Needed”</a:t>
                      </a:r>
                      <a:endParaRPr lang="en-US" sz="1000"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r>
                        <a:rPr lang="en-US" sz="1000" kern="100" dirty="0">
                          <a:effectLst/>
                          <a:latin typeface="+mn-lt"/>
                        </a:rPr>
                        <a:t>Arguments for “Needed”</a:t>
                      </a:r>
                      <a:endParaRPr lang="en-US" sz="1000"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r>
                        <a:rPr lang="en-US" sz="1000" kern="100" dirty="0">
                          <a:effectLst/>
                          <a:latin typeface="+mn-lt"/>
                          <a:ea typeface="DengXian" panose="02010600030101010101" pitchFamily="2" charset="-122"/>
                          <a:cs typeface="Times New Roman" panose="02020603050405020304" pitchFamily="18" charset="0"/>
                        </a:rPr>
                        <a:t>Neutral</a:t>
                      </a:r>
                    </a:p>
                  </a:txBody>
                  <a:tcPr marL="32717" marR="32717" marT="0" marB="0"/>
                </a:tc>
                <a:tc>
                  <a:txBody>
                    <a:bodyPr/>
                    <a:lstStyle/>
                    <a:p>
                      <a:pPr marL="0" marR="0" algn="just">
                        <a:spcBef>
                          <a:spcPts val="0"/>
                        </a:spcBef>
                        <a:spcAft>
                          <a:spcPts val="0"/>
                        </a:spcAft>
                      </a:pPr>
                      <a:r>
                        <a:rPr lang="en-US" sz="1000" kern="100" dirty="0">
                          <a:effectLst/>
                          <a:latin typeface="+mn-lt"/>
                        </a:rPr>
                        <a:t>Proposed Way forward</a:t>
                      </a:r>
                      <a:endParaRPr lang="en-US" sz="1000" kern="100" dirty="0">
                        <a:effectLst/>
                        <a:latin typeface="+mn-lt"/>
                        <a:ea typeface="DengXian" panose="02010600030101010101" pitchFamily="2" charset="-122"/>
                        <a:cs typeface="Times New Roman" panose="02020603050405020304" pitchFamily="18" charset="0"/>
                      </a:endParaRPr>
                    </a:p>
                  </a:txBody>
                  <a:tcPr marL="32717" marR="32717" marT="0" marB="0"/>
                </a:tc>
                <a:extLst>
                  <a:ext uri="{0D108BD9-81ED-4DB2-BD59-A6C34878D82A}">
                    <a16:rowId xmlns:a16="http://schemas.microsoft.com/office/drawing/2014/main" val="826224120"/>
                  </a:ext>
                </a:extLst>
              </a:tr>
              <a:tr h="1292958">
                <a:tc>
                  <a:txBody>
                    <a:bodyPr/>
                    <a:lstStyle/>
                    <a:p>
                      <a:pPr marL="0" marR="0" algn="l">
                        <a:spcBef>
                          <a:spcPts val="0"/>
                        </a:spcBef>
                        <a:spcAft>
                          <a:spcPts val="0"/>
                        </a:spcAft>
                      </a:pPr>
                      <a:r>
                        <a:rPr lang="en-US" sz="1000" kern="100" dirty="0">
                          <a:effectLst/>
                          <a:latin typeface="+mn-lt"/>
                        </a:rPr>
                        <a:t>feature information</a:t>
                      </a:r>
                      <a:endParaRPr lang="en-US" sz="1000"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r>
                        <a:rPr lang="en-US" sz="1000" b="1" kern="100" dirty="0">
                          <a:effectLst/>
                          <a:latin typeface="+mn-lt"/>
                        </a:rPr>
                        <a:t>ZTE</a:t>
                      </a:r>
                    </a:p>
                    <a:p>
                      <a:pPr marL="0" marR="0" algn="just">
                        <a:spcBef>
                          <a:spcPts val="0"/>
                        </a:spcBef>
                        <a:spcAft>
                          <a:spcPts val="0"/>
                        </a:spcAft>
                      </a:pPr>
                      <a:r>
                        <a:rPr lang="en-US" sz="1000" b="1" kern="100" dirty="0">
                          <a:effectLst/>
                          <a:latin typeface="+mn-lt"/>
                        </a:rPr>
                        <a:t>Ericsson: </a:t>
                      </a:r>
                      <a:r>
                        <a:rPr lang="en-US" sz="1000" kern="100" dirty="0">
                          <a:effectLst/>
                          <a:latin typeface="+mn-lt"/>
                        </a:rPr>
                        <a:t>can live with Feature ID without detailing the features</a:t>
                      </a:r>
                    </a:p>
                    <a:p>
                      <a:pPr marL="0" marR="0" algn="just">
                        <a:spcBef>
                          <a:spcPts val="0"/>
                        </a:spcBef>
                        <a:spcAft>
                          <a:spcPts val="0"/>
                        </a:spcAft>
                      </a:pPr>
                      <a:r>
                        <a:rPr lang="en-US" sz="1000" b="1" kern="100" dirty="0" err="1">
                          <a:effectLst/>
                          <a:latin typeface="+mn-lt"/>
                        </a:rPr>
                        <a:t>InterDigita</a:t>
                      </a:r>
                      <a:r>
                        <a:rPr lang="en-US" sz="1000" kern="100" dirty="0" err="1">
                          <a:effectLst/>
                          <a:latin typeface="+mn-lt"/>
                        </a:rPr>
                        <a:t>l</a:t>
                      </a:r>
                      <a:r>
                        <a:rPr lang="en-US" sz="1000" kern="100" dirty="0">
                          <a:effectLst/>
                          <a:latin typeface="+mn-lt"/>
                        </a:rPr>
                        <a:t>: Feature ID is sufficient </a:t>
                      </a:r>
                    </a:p>
                    <a:p>
                      <a:pPr marL="0" marR="0" algn="just">
                        <a:spcBef>
                          <a:spcPts val="0"/>
                        </a:spcBef>
                        <a:spcAft>
                          <a:spcPts val="0"/>
                        </a:spcAft>
                      </a:pPr>
                      <a:r>
                        <a:rPr lang="en-US" sz="1000" b="1" kern="100" dirty="0">
                          <a:effectLst/>
                          <a:latin typeface="+mn-lt"/>
                        </a:rPr>
                        <a:t>Huawei</a:t>
                      </a:r>
                    </a:p>
                    <a:p>
                      <a:pPr marL="0" marR="0" algn="just">
                        <a:spcBef>
                          <a:spcPts val="0"/>
                        </a:spcBef>
                        <a:spcAft>
                          <a:spcPts val="0"/>
                        </a:spcAft>
                      </a:pPr>
                      <a:r>
                        <a:rPr lang="en-US" sz="1000" b="1" kern="100" dirty="0">
                          <a:effectLst/>
                          <a:latin typeface="+mn-lt"/>
                        </a:rPr>
                        <a:t>OPPO: </a:t>
                      </a:r>
                      <a:r>
                        <a:rPr lang="en-US" sz="1000" b="0" kern="100" dirty="0">
                          <a:effectLst/>
                          <a:latin typeface="+mn-lt"/>
                        </a:rPr>
                        <a:t>if feature ID supported in the NRF, then using feature ID in the training is enough</a:t>
                      </a:r>
                    </a:p>
                  </a:txBody>
                  <a:tcPr marL="32717" marR="32717" marT="0" marB="0"/>
                </a:tc>
                <a:tc>
                  <a:txBody>
                    <a:bodyPr/>
                    <a:lstStyle/>
                    <a:p>
                      <a:pPr marL="0" marR="0" algn="just">
                        <a:spcBef>
                          <a:spcPts val="0"/>
                        </a:spcBef>
                        <a:spcAft>
                          <a:spcPts val="0"/>
                        </a:spcAft>
                      </a:pPr>
                      <a:r>
                        <a:rPr lang="en-US" sz="1000" b="1" kern="100" dirty="0">
                          <a:effectLst/>
                          <a:latin typeface="+mn-lt"/>
                          <a:ea typeface="DengXian" panose="02010600030101010101" pitchFamily="2" charset="-122"/>
                          <a:cs typeface="Times New Roman" panose="02020603050405020304" pitchFamily="18" charset="0"/>
                        </a:rPr>
                        <a:t>Nokia: </a:t>
                      </a:r>
                      <a:r>
                        <a:rPr lang="en-US" sz="1000" b="0" kern="100" dirty="0">
                          <a:effectLst/>
                          <a:latin typeface="+mn-lt"/>
                          <a:ea typeface="DengXian" panose="02010600030101010101" pitchFamily="2" charset="-122"/>
                          <a:cs typeface="Times New Roman" panose="02020603050405020304" pitchFamily="18" charset="0"/>
                        </a:rPr>
                        <a:t>Server needs to indicate to client for which feature it should perform training (a client could support several features)</a:t>
                      </a:r>
                    </a:p>
                    <a:p>
                      <a:pPr marL="0" marR="0" algn="just">
                        <a:spcBef>
                          <a:spcPts val="0"/>
                        </a:spcBef>
                        <a:spcAft>
                          <a:spcPts val="0"/>
                        </a:spcAft>
                      </a:pPr>
                      <a:r>
                        <a:rPr lang="en-US" sz="1000" b="0" kern="100" dirty="0">
                          <a:effectLst/>
                          <a:latin typeface="+mn-lt"/>
                          <a:ea typeface="DengXian" panose="02010600030101010101" pitchFamily="2" charset="-122"/>
                          <a:cs typeface="Times New Roman" panose="02020603050405020304" pitchFamily="18" charset="0"/>
                        </a:rPr>
                        <a:t>AS a compromise also agreeable </a:t>
                      </a:r>
                      <a:r>
                        <a:rPr lang="en-US" sz="1000" b="0" kern="100" dirty="0" err="1">
                          <a:effectLst/>
                          <a:latin typeface="+mn-lt"/>
                          <a:ea typeface="DengXian" panose="02010600030101010101" pitchFamily="2" charset="-122"/>
                          <a:cs typeface="Times New Roman" panose="02020603050405020304" pitchFamily="18" charset="0"/>
                        </a:rPr>
                        <a:t>tp</a:t>
                      </a:r>
                      <a:r>
                        <a:rPr lang="en-US" sz="1000" b="0" kern="100" dirty="0">
                          <a:effectLst/>
                          <a:latin typeface="+mn-lt"/>
                          <a:ea typeface="DengXian" panose="02010600030101010101" pitchFamily="2" charset="-122"/>
                          <a:cs typeface="Times New Roman" panose="02020603050405020304" pitchFamily="18" charset="0"/>
                        </a:rPr>
                        <a:t> allow for a feature negotiation in preparation phase if feature registration in NRF is also supported</a:t>
                      </a:r>
                    </a:p>
                    <a:p>
                      <a:pPr marL="0" marR="0" algn="just">
                        <a:spcBef>
                          <a:spcPts val="0"/>
                        </a:spcBef>
                        <a:spcAft>
                          <a:spcPts val="0"/>
                        </a:spcAft>
                      </a:pPr>
                      <a:endParaRPr lang="en-US" sz="1000" b="0" kern="100" dirty="0">
                        <a:effectLst/>
                        <a:latin typeface="+mn-lt"/>
                        <a:ea typeface="DengXian" panose="02010600030101010101" pitchFamily="2" charset="-122"/>
                        <a:cs typeface="Times New Roman" panose="02020603050405020304" pitchFamily="18" charset="0"/>
                      </a:endParaRPr>
                    </a:p>
                    <a:p>
                      <a:pPr marL="0" marR="0" algn="just">
                        <a:spcBef>
                          <a:spcPts val="0"/>
                        </a:spcBef>
                        <a:spcAft>
                          <a:spcPts val="0"/>
                        </a:spcAft>
                      </a:pPr>
                      <a:endParaRPr lang="en-US" sz="1000" b="0"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endParaRPr lang="en-US" sz="1000"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l">
                        <a:spcBef>
                          <a:spcPts val="0"/>
                        </a:spcBef>
                        <a:spcAft>
                          <a:spcPts val="0"/>
                        </a:spcAft>
                      </a:pPr>
                      <a:r>
                        <a:rPr lang="en-US" altLang="zh-CN" sz="1000" b="1" kern="100" dirty="0">
                          <a:effectLst/>
                          <a:latin typeface="+mn-lt"/>
                          <a:ea typeface="DengXian" panose="02010600030101010101" pitchFamily="2" charset="-122"/>
                          <a:cs typeface="Times New Roman" panose="02020603050405020304" pitchFamily="18" charset="0"/>
                        </a:rPr>
                        <a:t>Not Needed(?)</a:t>
                      </a:r>
                    </a:p>
                    <a:p>
                      <a:pPr marL="0" marR="0" algn="l">
                        <a:spcBef>
                          <a:spcPts val="0"/>
                        </a:spcBef>
                        <a:spcAft>
                          <a:spcPts val="0"/>
                        </a:spcAft>
                      </a:pPr>
                      <a:r>
                        <a:rPr lang="en-US" altLang="zh-CN" sz="1000" b="1" kern="100" dirty="0">
                          <a:effectLst/>
                          <a:latin typeface="+mn-lt"/>
                          <a:ea typeface="DengXian" panose="02010600030101010101" pitchFamily="2" charset="-122"/>
                          <a:cs typeface="Times New Roman" panose="02020603050405020304" pitchFamily="18" charset="0"/>
                        </a:rPr>
                        <a:t>It seems the majority think feature information shall not be detailed.</a:t>
                      </a:r>
                    </a:p>
                  </a:txBody>
                  <a:tcPr marL="32717" marR="32717" marT="0" marB="0"/>
                </a:tc>
                <a:extLst>
                  <a:ext uri="{0D108BD9-81ED-4DB2-BD59-A6C34878D82A}">
                    <a16:rowId xmlns:a16="http://schemas.microsoft.com/office/drawing/2014/main" val="549145576"/>
                  </a:ext>
                </a:extLst>
              </a:tr>
              <a:tr h="1034366">
                <a:tc>
                  <a:txBody>
                    <a:bodyPr/>
                    <a:lstStyle/>
                    <a:p>
                      <a:pPr marL="0" marR="0" algn="l">
                        <a:spcBef>
                          <a:spcPts val="0"/>
                        </a:spcBef>
                        <a:spcAft>
                          <a:spcPts val="0"/>
                        </a:spcAft>
                      </a:pPr>
                      <a:r>
                        <a:rPr lang="en-US" sz="1000" kern="100" dirty="0">
                          <a:effectLst/>
                          <a:latin typeface="+mn-lt"/>
                          <a:ea typeface="DengXian" panose="02010600030101010101" pitchFamily="2" charset="-122"/>
                          <a:cs typeface="Times New Roman" panose="02020603050405020304" pitchFamily="18" charset="0"/>
                        </a:rPr>
                        <a:t>ID(s) of sample(s) corresponding to the intermediate training result</a:t>
                      </a:r>
                    </a:p>
                  </a:txBody>
                  <a:tcPr marL="32717" marR="32717" marT="0" marB="0"/>
                </a:tc>
                <a:tc>
                  <a:txBody>
                    <a:bodyPr/>
                    <a:lstStyle/>
                    <a:p>
                      <a:pPr marL="0" marR="0" algn="just">
                        <a:spcBef>
                          <a:spcPts val="0"/>
                        </a:spcBef>
                        <a:spcAft>
                          <a:spcPts val="0"/>
                        </a:spcAft>
                      </a:pPr>
                      <a:r>
                        <a:rPr lang="en-US" sz="1000" b="1" kern="100" dirty="0">
                          <a:effectLst/>
                          <a:latin typeface="+mn-lt"/>
                          <a:ea typeface="DengXian" panose="02010600030101010101" pitchFamily="2" charset="-122"/>
                          <a:cs typeface="Times New Roman" panose="02020603050405020304" pitchFamily="18" charset="0"/>
                        </a:rPr>
                        <a:t>Nokia</a:t>
                      </a:r>
                    </a:p>
                    <a:p>
                      <a:pPr marL="0" marR="0" algn="just">
                        <a:spcBef>
                          <a:spcPts val="0"/>
                        </a:spcBef>
                        <a:spcAft>
                          <a:spcPts val="0"/>
                        </a:spcAft>
                      </a:pPr>
                      <a:r>
                        <a:rPr lang="en-US" sz="1000" b="1" kern="100" dirty="0">
                          <a:effectLst/>
                          <a:latin typeface="+mn-lt"/>
                        </a:rPr>
                        <a:t>Ericsson</a:t>
                      </a:r>
                      <a:r>
                        <a:rPr lang="en-US" sz="1000" kern="100" dirty="0">
                          <a:effectLst/>
                          <a:latin typeface="+mn-lt"/>
                        </a:rPr>
                        <a:t>: It is part of the intermediate results, for NN is part of the intermediate matrix</a:t>
                      </a:r>
                    </a:p>
                    <a:p>
                      <a:pPr marL="0" marR="0" algn="just">
                        <a:spcBef>
                          <a:spcPts val="0"/>
                        </a:spcBef>
                        <a:spcAft>
                          <a:spcPts val="0"/>
                        </a:spcAft>
                      </a:pPr>
                      <a:r>
                        <a:rPr lang="en-US" sz="1000" b="1" kern="100" dirty="0">
                          <a:solidFill>
                            <a:schemeClr val="dk1"/>
                          </a:solidFill>
                          <a:effectLst/>
                          <a:latin typeface="+mn-lt"/>
                          <a:ea typeface="DengXian" panose="02010600030101010101" pitchFamily="2" charset="-122"/>
                          <a:cs typeface="Times New Roman" panose="02020603050405020304" pitchFamily="18" charset="0"/>
                        </a:rPr>
                        <a:t>Huawei: </a:t>
                      </a:r>
                      <a:r>
                        <a:rPr lang="en-US" sz="1000" b="0" kern="100" dirty="0">
                          <a:solidFill>
                            <a:schemeClr val="dk1"/>
                          </a:solidFill>
                          <a:effectLst/>
                          <a:latin typeface="+mn-lt"/>
                          <a:ea typeface="DengXian" panose="02010600030101010101" pitchFamily="2" charset="-122"/>
                          <a:cs typeface="Times New Roman" panose="02020603050405020304" pitchFamily="18" charset="0"/>
                        </a:rPr>
                        <a:t>do not need to specify every parameter in </a:t>
                      </a:r>
                      <a:r>
                        <a:rPr lang="en-US" altLang="zh-CN" sz="1000" b="0" kern="100" dirty="0">
                          <a:effectLst/>
                          <a:latin typeface="+mn-lt"/>
                        </a:rPr>
                        <a:t>intermediate results</a:t>
                      </a:r>
                      <a:endParaRPr lang="en-US" sz="1000" b="0" kern="100" dirty="0">
                        <a:solidFill>
                          <a:schemeClr val="dk1"/>
                        </a:solidFill>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r>
                        <a:rPr lang="en-US" sz="1000" b="1" kern="100" dirty="0">
                          <a:effectLst/>
                          <a:latin typeface="+mn-lt"/>
                          <a:ea typeface="DengXian" panose="02010600030101010101" pitchFamily="2" charset="-122"/>
                          <a:cs typeface="Times New Roman" panose="02020603050405020304" pitchFamily="18" charset="0"/>
                        </a:rPr>
                        <a:t>ZTE</a:t>
                      </a:r>
                      <a:r>
                        <a:rPr lang="en-US" sz="1000" kern="100" dirty="0">
                          <a:effectLst/>
                          <a:latin typeface="+mn-lt"/>
                          <a:ea typeface="DengXian" panose="02010600030101010101" pitchFamily="2" charset="-122"/>
                          <a:cs typeface="Times New Roman" panose="02020603050405020304" pitchFamily="18" charset="0"/>
                        </a:rPr>
                        <a:t>: At every iteration of training, help server to identify corresponding sample and compute loss information (applicable to batch gradient descent and stochastic gradient descent)</a:t>
                      </a:r>
                    </a:p>
                    <a:p>
                      <a:pPr marL="0" marR="0" algn="just">
                        <a:spcBef>
                          <a:spcPts val="0"/>
                        </a:spcBef>
                        <a:spcAft>
                          <a:spcPts val="0"/>
                        </a:spcAft>
                      </a:pPr>
                      <a:r>
                        <a:rPr lang="en-US" sz="1000" b="1" kern="100" dirty="0" err="1">
                          <a:effectLst/>
                          <a:latin typeface="+mn-lt"/>
                          <a:ea typeface="DengXian" panose="02010600030101010101" pitchFamily="2" charset="-122"/>
                          <a:cs typeface="Times New Roman" panose="02020603050405020304" pitchFamily="18" charset="0"/>
                        </a:rPr>
                        <a:t>InterDigital</a:t>
                      </a:r>
                      <a:r>
                        <a:rPr lang="en-US" sz="1000" b="1" kern="100" dirty="0">
                          <a:effectLst/>
                          <a:latin typeface="+mn-lt"/>
                          <a:ea typeface="DengXian" panose="02010600030101010101" pitchFamily="2" charset="-122"/>
                          <a:cs typeface="Times New Roman" panose="02020603050405020304" pitchFamily="18" charset="0"/>
                        </a:rPr>
                        <a:t>:</a:t>
                      </a:r>
                      <a:r>
                        <a:rPr lang="en-US" sz="1000" kern="100" dirty="0">
                          <a:effectLst/>
                          <a:latin typeface="+mn-lt"/>
                          <a:ea typeface="DengXian" panose="02010600030101010101" pitchFamily="2" charset="-122"/>
                          <a:cs typeface="Times New Roman" panose="02020603050405020304" pitchFamily="18" charset="0"/>
                        </a:rPr>
                        <a:t> Needed, but think it may not be needed every iteration</a:t>
                      </a:r>
                    </a:p>
                    <a:p>
                      <a:pPr marL="0" marR="0" algn="just">
                        <a:spcBef>
                          <a:spcPts val="0"/>
                        </a:spcBef>
                        <a:spcAft>
                          <a:spcPts val="0"/>
                        </a:spcAft>
                      </a:pPr>
                      <a:r>
                        <a:rPr lang="en-US" sz="1000" b="1" kern="100" dirty="0">
                          <a:effectLst/>
                          <a:latin typeface="+mn-lt"/>
                          <a:ea typeface="DengXian" panose="02010600030101010101" pitchFamily="2" charset="-122"/>
                          <a:cs typeface="Times New Roman" panose="02020603050405020304" pitchFamily="18" charset="0"/>
                        </a:rPr>
                        <a:t>ETRI: </a:t>
                      </a:r>
                      <a:r>
                        <a:rPr lang="en-US" sz="1000" kern="100" dirty="0">
                          <a:effectLst/>
                          <a:latin typeface="+mn-lt"/>
                          <a:ea typeface="DengXian" panose="02010600030101010101" pitchFamily="2" charset="-122"/>
                          <a:cs typeface="Times New Roman" panose="02020603050405020304" pitchFamily="18" charset="0"/>
                        </a:rPr>
                        <a:t>needed, but open to discuss detailed options, such as interaction based on part of the intermediate results or on every iteration</a:t>
                      </a:r>
                    </a:p>
                    <a:p>
                      <a:pPr marL="0" marR="0" algn="just">
                        <a:spcBef>
                          <a:spcPts val="0"/>
                        </a:spcBef>
                        <a:spcAft>
                          <a:spcPts val="0"/>
                        </a:spcAft>
                      </a:pPr>
                      <a:r>
                        <a:rPr lang="en-US" sz="1000" b="1" kern="100" dirty="0">
                          <a:effectLst/>
                          <a:latin typeface="+mn-lt"/>
                          <a:ea typeface="DengXian" panose="02010600030101010101" pitchFamily="2" charset="-122"/>
                          <a:cs typeface="Times New Roman" panose="02020603050405020304" pitchFamily="18" charset="0"/>
                        </a:rPr>
                        <a:t>OPPO</a:t>
                      </a:r>
                      <a:r>
                        <a:rPr lang="en-US" sz="1000" kern="100" dirty="0">
                          <a:effectLst/>
                          <a:latin typeface="+mn-lt"/>
                          <a:ea typeface="DengXian" panose="02010600030101010101" pitchFamily="2" charset="-122"/>
                          <a:cs typeface="Times New Roman" panose="02020603050405020304" pitchFamily="18" charset="0"/>
                        </a:rPr>
                        <a:t>: needed, it will let server know for this iteration, which samples related intermedia result the server need to compute the loss.</a:t>
                      </a:r>
                    </a:p>
                    <a:p>
                      <a:pPr marL="0" marR="0" algn="just">
                        <a:spcBef>
                          <a:spcPts val="0"/>
                        </a:spcBef>
                        <a:spcAft>
                          <a:spcPts val="0"/>
                        </a:spcAft>
                      </a:pPr>
                      <a:endParaRPr lang="en-US" sz="1000" kern="100" dirty="0">
                        <a:effectLst/>
                        <a:latin typeface="+mn-lt"/>
                        <a:ea typeface="DengXian" panose="02010600030101010101" pitchFamily="2" charset="-122"/>
                        <a:cs typeface="Times New Roman" panose="02020603050405020304" pitchFamily="18" charset="0"/>
                      </a:endParaRPr>
                    </a:p>
                    <a:p>
                      <a:pPr marL="0" marR="0" algn="just">
                        <a:spcBef>
                          <a:spcPts val="0"/>
                        </a:spcBef>
                        <a:spcAft>
                          <a:spcPts val="0"/>
                        </a:spcAft>
                      </a:pPr>
                      <a:endParaRPr lang="en-US" sz="1000"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endParaRPr lang="en-US" sz="1000" kern="100" dirty="0">
                        <a:solidFill>
                          <a:srgbClr val="FF0000"/>
                        </a:solidFill>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l">
                        <a:spcBef>
                          <a:spcPts val="0"/>
                        </a:spcBef>
                        <a:spcAft>
                          <a:spcPts val="0"/>
                        </a:spcAft>
                      </a:pPr>
                      <a:r>
                        <a:rPr lang="en-US" sz="1000" b="1" kern="100" dirty="0">
                          <a:effectLst/>
                          <a:latin typeface="+mn-lt"/>
                          <a:ea typeface="DengXian" panose="02010600030101010101" pitchFamily="2" charset="-122"/>
                          <a:cs typeface="Times New Roman" panose="02020603050405020304" pitchFamily="18" charset="0"/>
                        </a:rPr>
                        <a:t>??</a:t>
                      </a:r>
                    </a:p>
                    <a:p>
                      <a:pPr marL="0" marR="0" algn="l">
                        <a:spcBef>
                          <a:spcPts val="0"/>
                        </a:spcBef>
                        <a:spcAft>
                          <a:spcPts val="0"/>
                        </a:spcAft>
                      </a:pPr>
                      <a:r>
                        <a:rPr lang="en-US" sz="1000" b="1" kern="100" dirty="0">
                          <a:effectLst/>
                          <a:latin typeface="+mn-lt"/>
                          <a:ea typeface="DengXian" panose="02010600030101010101" pitchFamily="2" charset="-122"/>
                          <a:cs typeface="Times New Roman" panose="02020603050405020304" pitchFamily="18" charset="0"/>
                        </a:rPr>
                        <a:t>It seems the controversial part is whether it is out of intermediate results or not.</a:t>
                      </a:r>
                    </a:p>
                    <a:p>
                      <a:pPr marL="0" marR="0" algn="l">
                        <a:spcBef>
                          <a:spcPts val="0"/>
                        </a:spcBef>
                        <a:spcAft>
                          <a:spcPts val="0"/>
                        </a:spcAft>
                      </a:pPr>
                      <a:endParaRPr lang="en-US" sz="1000" b="1" kern="100" dirty="0">
                        <a:effectLst/>
                        <a:latin typeface="+mn-lt"/>
                        <a:ea typeface="DengXian" panose="02010600030101010101" pitchFamily="2" charset="-122"/>
                        <a:cs typeface="Times New Roman" panose="02020603050405020304" pitchFamily="18" charset="0"/>
                      </a:endParaRPr>
                    </a:p>
                  </a:txBody>
                  <a:tcPr marL="32717" marR="32717" marT="0" marB="0"/>
                </a:tc>
                <a:extLst>
                  <a:ext uri="{0D108BD9-81ED-4DB2-BD59-A6C34878D82A}">
                    <a16:rowId xmlns:a16="http://schemas.microsoft.com/office/drawing/2014/main" val="3979303895"/>
                  </a:ext>
                </a:extLst>
              </a:tr>
              <a:tr h="1034366">
                <a:tc>
                  <a:txBody>
                    <a:bodyPr/>
                    <a:lstStyle/>
                    <a:p>
                      <a:pPr marL="0" marR="0" algn="l">
                        <a:spcBef>
                          <a:spcPts val="0"/>
                        </a:spcBef>
                        <a:spcAft>
                          <a:spcPts val="0"/>
                        </a:spcAft>
                      </a:pPr>
                      <a:r>
                        <a:rPr lang="en-US" sz="1000" kern="100" dirty="0">
                          <a:effectLst/>
                          <a:latin typeface="+mn-lt"/>
                        </a:rPr>
                        <a:t>VFL interoperability information</a:t>
                      </a:r>
                      <a:endParaRPr lang="en-US" sz="1000"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r>
                        <a:rPr lang="en-US" sz="1000" b="1" kern="100" dirty="0">
                          <a:solidFill>
                            <a:schemeClr val="dk1"/>
                          </a:solidFill>
                          <a:effectLst/>
                          <a:latin typeface="+mn-lt"/>
                          <a:ea typeface="DengXian" panose="02010600030101010101" pitchFamily="2" charset="-122"/>
                          <a:cs typeface="Times New Roman" panose="02020603050405020304" pitchFamily="18" charset="0"/>
                        </a:rPr>
                        <a:t>Nokia</a:t>
                      </a:r>
                    </a:p>
                  </a:txBody>
                  <a:tcPr marL="32717" marR="32717" marT="0" marB="0"/>
                </a:tc>
                <a:tc>
                  <a:txBody>
                    <a:bodyPr/>
                    <a:lstStyle/>
                    <a:p>
                      <a:pPr marL="0" marR="0" algn="just">
                        <a:spcBef>
                          <a:spcPts val="0"/>
                        </a:spcBef>
                        <a:spcAft>
                          <a:spcPts val="0"/>
                        </a:spcAft>
                      </a:pPr>
                      <a:r>
                        <a:rPr lang="en-US" sz="1000" b="1" kern="100" dirty="0">
                          <a:solidFill>
                            <a:schemeClr val="tx1"/>
                          </a:solidFill>
                          <a:effectLst/>
                          <a:latin typeface="+mn-lt"/>
                          <a:ea typeface="DengXian" panose="02010600030101010101" pitchFamily="2" charset="-122"/>
                          <a:cs typeface="Times New Roman" panose="02020603050405020304" pitchFamily="18" charset="0"/>
                        </a:rPr>
                        <a:t>ZTE: </a:t>
                      </a:r>
                      <a:r>
                        <a:rPr lang="en-US" sz="1000" kern="100" dirty="0">
                          <a:effectLst/>
                          <a:latin typeface="+mn-lt"/>
                          <a:ea typeface="DengXian" panose="02010600030101010101" pitchFamily="2" charset="-122"/>
                          <a:cs typeface="Times New Roman" panose="02020603050405020304" pitchFamily="18" charset="0"/>
                        </a:rPr>
                        <a:t>At the start of training or when conducting client re-selection </a:t>
                      </a:r>
                    </a:p>
                    <a:p>
                      <a:pPr marL="0" marR="0" algn="just">
                        <a:spcBef>
                          <a:spcPts val="0"/>
                        </a:spcBef>
                        <a:spcAft>
                          <a:spcPts val="0"/>
                        </a:spcAft>
                      </a:pPr>
                      <a:r>
                        <a:rPr lang="en-US" sz="1000" b="1" kern="100" dirty="0">
                          <a:effectLst/>
                          <a:latin typeface="+mn-lt"/>
                          <a:ea typeface="DengXian" panose="02010600030101010101" pitchFamily="2" charset="-122"/>
                          <a:cs typeface="Times New Roman" panose="02020603050405020304" pitchFamily="18" charset="0"/>
                        </a:rPr>
                        <a:t>Ericsson:</a:t>
                      </a:r>
                      <a:r>
                        <a:rPr lang="en-US" sz="1000" kern="100" dirty="0">
                          <a:effectLst/>
                          <a:latin typeface="+mn-lt"/>
                          <a:ea typeface="DengXian" panose="02010600030101010101" pitchFamily="2" charset="-122"/>
                          <a:cs typeface="Times New Roman" panose="02020603050405020304" pitchFamily="18" charset="0"/>
                        </a:rPr>
                        <a:t> It is needed at least at the preparation phase</a:t>
                      </a:r>
                    </a:p>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zh-CN" sz="1000" b="1" kern="100" dirty="0">
                          <a:effectLst/>
                          <a:latin typeface="+mn-lt"/>
                          <a:ea typeface="DengXian" panose="02010600030101010101" pitchFamily="2" charset="-122"/>
                          <a:cs typeface="Times New Roman" panose="02020603050405020304" pitchFamily="18" charset="0"/>
                        </a:rPr>
                        <a:t>Huawei:</a:t>
                      </a:r>
                      <a:r>
                        <a:rPr lang="en-US" altLang="zh-CN" sz="1000" kern="100" dirty="0">
                          <a:effectLst/>
                          <a:latin typeface="+mn-lt"/>
                          <a:ea typeface="DengXian" panose="02010600030101010101" pitchFamily="2" charset="-122"/>
                          <a:cs typeface="Times New Roman" panose="02020603050405020304" pitchFamily="18" charset="0"/>
                        </a:rPr>
                        <a:t> should be used at the preparation phase</a:t>
                      </a:r>
                    </a:p>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zh-CN" sz="1000" b="1" kern="100" dirty="0">
                          <a:effectLst/>
                          <a:latin typeface="+mn-lt"/>
                          <a:ea typeface="DengXian" panose="02010600030101010101" pitchFamily="2" charset="-122"/>
                          <a:cs typeface="Times New Roman" panose="02020603050405020304" pitchFamily="18" charset="0"/>
                        </a:rPr>
                        <a:t>OPPO</a:t>
                      </a:r>
                      <a:r>
                        <a:rPr lang="en-US" altLang="zh-CN" sz="1000" kern="100" dirty="0">
                          <a:effectLst/>
                          <a:latin typeface="+mn-lt"/>
                          <a:ea typeface="DengXian" panose="02010600030101010101" pitchFamily="2" charset="-122"/>
                          <a:cs typeface="Times New Roman" panose="02020603050405020304" pitchFamily="18" charset="0"/>
                        </a:rPr>
                        <a:t>: same view</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altLang="zh-CN" sz="1000" kern="100" dirty="0">
                        <a:effectLst/>
                        <a:latin typeface="+mn-lt"/>
                        <a:ea typeface="DengXian" panose="02010600030101010101" pitchFamily="2" charset="-122"/>
                        <a:cs typeface="Times New Roman" panose="02020603050405020304" pitchFamily="18" charset="0"/>
                      </a:endParaRPr>
                    </a:p>
                    <a:p>
                      <a:pPr marL="0" marR="0" algn="just">
                        <a:spcBef>
                          <a:spcPts val="0"/>
                        </a:spcBef>
                        <a:spcAft>
                          <a:spcPts val="0"/>
                        </a:spcAft>
                      </a:pPr>
                      <a:endParaRPr lang="en-US" sz="1000" kern="100" dirty="0">
                        <a:effectLst/>
                        <a:latin typeface="+mn-lt"/>
                        <a:ea typeface="DengXian" panose="02010600030101010101" pitchFamily="2" charset="-122"/>
                        <a:cs typeface="Times New Roman" panose="02020603050405020304" pitchFamily="18" charset="0"/>
                      </a:endParaRPr>
                    </a:p>
                    <a:p>
                      <a:pPr marL="0" marR="0" algn="just">
                        <a:spcBef>
                          <a:spcPts val="0"/>
                        </a:spcBef>
                        <a:spcAft>
                          <a:spcPts val="0"/>
                        </a:spcAft>
                      </a:pPr>
                      <a:endParaRPr lang="en-US" sz="1000" kern="100" dirty="0">
                        <a:solidFill>
                          <a:srgbClr val="FF0000"/>
                        </a:solidFill>
                        <a:effectLst/>
                        <a:latin typeface="+mn-lt"/>
                        <a:ea typeface="DengXian" panose="02010600030101010101" pitchFamily="2" charset="-122"/>
                        <a:cs typeface="Times New Roman" panose="02020603050405020304" pitchFamily="18" charset="0"/>
                      </a:endParaRPr>
                    </a:p>
                    <a:p>
                      <a:pPr marL="0" marR="0" algn="just">
                        <a:spcBef>
                          <a:spcPts val="0"/>
                        </a:spcBef>
                        <a:spcAft>
                          <a:spcPts val="0"/>
                        </a:spcAft>
                      </a:pPr>
                      <a:r>
                        <a:rPr lang="en-US" sz="1000" kern="100" dirty="0">
                          <a:solidFill>
                            <a:srgbClr val="FF0000"/>
                          </a:solidFill>
                          <a:effectLst/>
                          <a:latin typeface="+mn-lt"/>
                          <a:ea typeface="DengXian" panose="02010600030101010101" pitchFamily="2" charset="-122"/>
                          <a:cs typeface="Times New Roman" panose="02020603050405020304" pitchFamily="18" charset="0"/>
                        </a:rPr>
                        <a:t> </a:t>
                      </a:r>
                    </a:p>
                  </a:txBody>
                  <a:tcPr marL="32717" marR="32717" marT="0" marB="0"/>
                </a:tc>
                <a:tc>
                  <a:txBody>
                    <a:bodyPr/>
                    <a:lstStyle/>
                    <a:p>
                      <a:pPr marL="0" marR="0" algn="just">
                        <a:spcBef>
                          <a:spcPts val="0"/>
                        </a:spcBef>
                        <a:spcAft>
                          <a:spcPts val="0"/>
                        </a:spcAft>
                      </a:pPr>
                      <a:r>
                        <a:rPr lang="en-US" sz="1000" b="1" kern="100" dirty="0">
                          <a:effectLst/>
                          <a:latin typeface="+mn-lt"/>
                          <a:ea typeface="DengXian" panose="02010600030101010101" pitchFamily="2" charset="-122"/>
                          <a:cs typeface="Times New Roman" panose="02020603050405020304" pitchFamily="18" charset="0"/>
                        </a:rPr>
                        <a:t> </a:t>
                      </a:r>
                      <a:endParaRPr lang="en-US" sz="1000" kern="100" dirty="0">
                        <a:effectLst/>
                        <a:latin typeface="+mn-lt"/>
                        <a:ea typeface="DengXian" panose="02010600030101010101" pitchFamily="2" charset="-122"/>
                        <a:cs typeface="Times New Roman" panose="02020603050405020304" pitchFamily="18" charset="0"/>
                      </a:endParaRPr>
                    </a:p>
                    <a:p>
                      <a:pPr marL="0" marR="0" algn="just">
                        <a:spcBef>
                          <a:spcPts val="0"/>
                        </a:spcBef>
                        <a:spcAft>
                          <a:spcPts val="0"/>
                        </a:spcAft>
                      </a:pPr>
                      <a:endParaRPr lang="en-US" sz="1000"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l">
                        <a:spcBef>
                          <a:spcPts val="0"/>
                        </a:spcBef>
                        <a:spcAft>
                          <a:spcPts val="0"/>
                        </a:spcAft>
                      </a:pPr>
                      <a:r>
                        <a:rPr lang="en-US" sz="1000" b="1" kern="100" dirty="0">
                          <a:effectLst/>
                          <a:latin typeface="+mn-lt"/>
                          <a:ea typeface="DengXian" panose="02010600030101010101" pitchFamily="2" charset="-122"/>
                          <a:cs typeface="Times New Roman" panose="02020603050405020304" pitchFamily="18" charset="0"/>
                        </a:rPr>
                        <a:t>??</a:t>
                      </a:r>
                    </a:p>
                    <a:p>
                      <a:pPr marL="0" marR="0" algn="l">
                        <a:spcBef>
                          <a:spcPts val="0"/>
                        </a:spcBef>
                        <a:spcAft>
                          <a:spcPts val="0"/>
                        </a:spcAft>
                      </a:pPr>
                      <a:r>
                        <a:rPr lang="en-US" sz="1000" b="1" kern="100" dirty="0">
                          <a:effectLst/>
                          <a:latin typeface="+mn-lt"/>
                          <a:ea typeface="DengXian" panose="02010600030101010101" pitchFamily="2" charset="-122"/>
                          <a:cs typeface="Times New Roman" panose="02020603050405020304" pitchFamily="18" charset="0"/>
                        </a:rPr>
                        <a:t>It seems the controversial part is whether preparation phase is part of training procedure</a:t>
                      </a:r>
                    </a:p>
                  </a:txBody>
                  <a:tcPr marL="32717" marR="32717" marT="0" marB="0"/>
                </a:tc>
                <a:extLst>
                  <a:ext uri="{0D108BD9-81ED-4DB2-BD59-A6C34878D82A}">
                    <a16:rowId xmlns:a16="http://schemas.microsoft.com/office/drawing/2014/main" val="2682175913"/>
                  </a:ext>
                </a:extLst>
              </a:tr>
              <a:tr h="129296">
                <a:tc>
                  <a:txBody>
                    <a:bodyPr/>
                    <a:lstStyle/>
                    <a:p>
                      <a:pPr marL="0" marR="0" algn="l">
                        <a:spcBef>
                          <a:spcPts val="0"/>
                        </a:spcBef>
                        <a:spcAft>
                          <a:spcPts val="0"/>
                        </a:spcAft>
                      </a:pPr>
                      <a:r>
                        <a:rPr lang="en-US" sz="1000" kern="100" dirty="0">
                          <a:effectLst/>
                          <a:latin typeface="+mn-lt"/>
                        </a:rPr>
                        <a:t>…</a:t>
                      </a:r>
                      <a:endParaRPr lang="en-US" sz="1000"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r>
                        <a:rPr lang="en-US" sz="1000" kern="100" dirty="0">
                          <a:effectLst/>
                          <a:highlight>
                            <a:srgbClr val="00FFFF"/>
                          </a:highlight>
                          <a:latin typeface="+mn-lt"/>
                        </a:rPr>
                        <a:t> </a:t>
                      </a:r>
                      <a:endParaRPr lang="en-US" sz="1000"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r>
                        <a:rPr lang="en-US" sz="1000" kern="100" dirty="0">
                          <a:effectLst/>
                          <a:highlight>
                            <a:srgbClr val="00FFFF"/>
                          </a:highlight>
                          <a:latin typeface="+mn-lt"/>
                        </a:rPr>
                        <a:t> </a:t>
                      </a:r>
                      <a:endParaRPr lang="en-US" sz="1000"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endParaRPr lang="en-US" sz="1000"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r>
                        <a:rPr lang="en-US" sz="1000" kern="100" dirty="0">
                          <a:effectLst/>
                          <a:highlight>
                            <a:srgbClr val="00FFFF"/>
                          </a:highlight>
                          <a:latin typeface="+mn-lt"/>
                        </a:rPr>
                        <a:t> </a:t>
                      </a:r>
                      <a:endParaRPr lang="en-US" sz="1000" kern="100" dirty="0">
                        <a:effectLst/>
                        <a:latin typeface="+mn-lt"/>
                        <a:ea typeface="DengXian" panose="02010600030101010101" pitchFamily="2" charset="-122"/>
                        <a:cs typeface="Times New Roman" panose="02020603050405020304" pitchFamily="18" charset="0"/>
                      </a:endParaRPr>
                    </a:p>
                  </a:txBody>
                  <a:tcPr marL="32717" marR="32717" marT="0" marB="0"/>
                </a:tc>
                <a:extLst>
                  <a:ext uri="{0D108BD9-81ED-4DB2-BD59-A6C34878D82A}">
                    <a16:rowId xmlns:a16="http://schemas.microsoft.com/office/drawing/2014/main" val="4045912675"/>
                  </a:ext>
                </a:extLst>
              </a:tr>
            </a:tbl>
          </a:graphicData>
        </a:graphic>
      </p:graphicFrame>
      <p:sp>
        <p:nvSpPr>
          <p:cNvPr id="6" name="Content Placeholder 2">
            <a:extLst>
              <a:ext uri="{FF2B5EF4-FFF2-40B4-BE49-F238E27FC236}">
                <a16:creationId xmlns:a16="http://schemas.microsoft.com/office/drawing/2014/main" id="{E6B9B726-1E38-4854-A536-4496DAE030A5}"/>
              </a:ext>
            </a:extLst>
          </p:cNvPr>
          <p:cNvSpPr>
            <a:spLocks noGrp="1"/>
          </p:cNvSpPr>
          <p:nvPr>
            <p:ph idx="1"/>
          </p:nvPr>
        </p:nvSpPr>
        <p:spPr>
          <a:xfrm>
            <a:off x="0" y="1074584"/>
            <a:ext cx="12094590" cy="309716"/>
          </a:xfrm>
        </p:spPr>
        <p:txBody>
          <a:bodyPr/>
          <a:lstStyle/>
          <a:p>
            <a:pPr>
              <a:lnSpc>
                <a:spcPct val="100000"/>
              </a:lnSpc>
              <a:spcBef>
                <a:spcPts val="0"/>
              </a:spcBef>
              <a:spcAft>
                <a:spcPts val="0"/>
              </a:spcAft>
            </a:pPr>
            <a:r>
              <a:rPr kumimoji="0" lang="en-GB" altLang="zh-CN" sz="1800" b="0" i="0" u="none" strike="noStrike" kern="1200" cap="none" spc="0" normalizeH="0" baseline="0" noProof="0" dirty="0">
                <a:ln>
                  <a:noFill/>
                </a:ln>
                <a:solidFill>
                  <a:prstClr val="black"/>
                </a:solidFill>
                <a:effectLst/>
                <a:uLnTx/>
                <a:uFillTx/>
                <a:latin typeface="Calibri" panose="020F0502020204030204" pitchFamily="34" charset="0"/>
                <a:ea typeface="宋体" panose="02010600030101010101" pitchFamily="2" charset="-122"/>
                <a:cs typeface="Calibri" panose="020F0502020204030204" pitchFamily="34" charset="0"/>
              </a:rPr>
              <a:t>List of Parameters in rapporteur’s report</a:t>
            </a:r>
            <a:endParaRPr lang="en-US" altLang="zh-CN" sz="1400" dirty="0">
              <a:solidFill>
                <a:schemeClr val="accent1">
                  <a:lumMod val="75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1265754"/>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5F7427B-B2CB-4F19-9822-7D48B18502F4}"/>
              </a:ext>
            </a:extLst>
          </p:cNvPr>
          <p:cNvSpPr>
            <a:spLocks noGrp="1"/>
          </p:cNvSpPr>
          <p:nvPr>
            <p:ph type="title"/>
          </p:nvPr>
        </p:nvSpPr>
        <p:spPr>
          <a:xfrm>
            <a:off x="0" y="0"/>
            <a:ext cx="10515600" cy="810228"/>
          </a:xfrm>
        </p:spPr>
        <p:txBody>
          <a:bodyPr/>
          <a:lstStyle/>
          <a:p>
            <a:r>
              <a:rPr lang="en-US" altLang="zh-CN" sz="2800" b="1" dirty="0"/>
              <a:t>Point 5.2: Training (2/5)</a:t>
            </a:r>
            <a:endParaRPr lang="zh-CN" altLang="en-US" sz="2800" b="1" dirty="0"/>
          </a:p>
        </p:txBody>
      </p:sp>
      <p:graphicFrame>
        <p:nvGraphicFramePr>
          <p:cNvPr id="3" name="Table 2">
            <a:extLst>
              <a:ext uri="{FF2B5EF4-FFF2-40B4-BE49-F238E27FC236}">
                <a16:creationId xmlns:a16="http://schemas.microsoft.com/office/drawing/2014/main" id="{3A5D88B9-D72E-4AAA-B534-E87A9273EB97}"/>
              </a:ext>
            </a:extLst>
          </p:cNvPr>
          <p:cNvGraphicFramePr>
            <a:graphicFrameLocks noGrp="1"/>
          </p:cNvGraphicFramePr>
          <p:nvPr>
            <p:extLst>
              <p:ext uri="{D42A27DB-BD31-4B8C-83A1-F6EECF244321}">
                <p14:modId xmlns:p14="http://schemas.microsoft.com/office/powerpoint/2010/main" val="1865030187"/>
              </p:ext>
            </p:extLst>
          </p:nvPr>
        </p:nvGraphicFramePr>
        <p:xfrm>
          <a:off x="82550" y="1202877"/>
          <a:ext cx="11971305" cy="4572212"/>
        </p:xfrm>
        <a:graphic>
          <a:graphicData uri="http://schemas.openxmlformats.org/drawingml/2006/table">
            <a:tbl>
              <a:tblPr firstRow="1" firstCol="1" bandRow="1">
                <a:tableStyleId>{5C22544A-7EE6-4342-B048-85BDC9FD1C3A}</a:tableStyleId>
              </a:tblPr>
              <a:tblGrid>
                <a:gridCol w="1498600">
                  <a:extLst>
                    <a:ext uri="{9D8B030D-6E8A-4147-A177-3AD203B41FA5}">
                      <a16:colId xmlns:a16="http://schemas.microsoft.com/office/drawing/2014/main" val="423360773"/>
                    </a:ext>
                  </a:extLst>
                </a:gridCol>
                <a:gridCol w="2912152">
                  <a:extLst>
                    <a:ext uri="{9D8B030D-6E8A-4147-A177-3AD203B41FA5}">
                      <a16:colId xmlns:a16="http://schemas.microsoft.com/office/drawing/2014/main" val="3675273557"/>
                    </a:ext>
                  </a:extLst>
                </a:gridCol>
                <a:gridCol w="3564848">
                  <a:extLst>
                    <a:ext uri="{9D8B030D-6E8A-4147-A177-3AD203B41FA5}">
                      <a16:colId xmlns:a16="http://schemas.microsoft.com/office/drawing/2014/main" val="2997644310"/>
                    </a:ext>
                  </a:extLst>
                </a:gridCol>
                <a:gridCol w="2505615">
                  <a:extLst>
                    <a:ext uri="{9D8B030D-6E8A-4147-A177-3AD203B41FA5}">
                      <a16:colId xmlns:a16="http://schemas.microsoft.com/office/drawing/2014/main" val="2142060053"/>
                    </a:ext>
                  </a:extLst>
                </a:gridCol>
                <a:gridCol w="1490090">
                  <a:extLst>
                    <a:ext uri="{9D8B030D-6E8A-4147-A177-3AD203B41FA5}">
                      <a16:colId xmlns:a16="http://schemas.microsoft.com/office/drawing/2014/main" val="184722745"/>
                    </a:ext>
                  </a:extLst>
                </a:gridCol>
              </a:tblGrid>
              <a:tr h="185046">
                <a:tc>
                  <a:txBody>
                    <a:bodyPr/>
                    <a:lstStyle/>
                    <a:p>
                      <a:pPr marL="0" marR="0" algn="l">
                        <a:spcBef>
                          <a:spcPts val="0"/>
                        </a:spcBef>
                        <a:spcAft>
                          <a:spcPts val="0"/>
                        </a:spcAft>
                      </a:pPr>
                      <a:r>
                        <a:rPr lang="en-US" sz="1000" kern="100">
                          <a:effectLst/>
                          <a:latin typeface="+mn-lt"/>
                        </a:rPr>
                        <a:t>Name of parameters </a:t>
                      </a:r>
                      <a:endParaRPr lang="en-US" sz="1000" kern="10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r>
                        <a:rPr lang="en-US" sz="1000" kern="100" dirty="0">
                          <a:effectLst/>
                          <a:latin typeface="+mn-lt"/>
                        </a:rPr>
                        <a:t>Support for “Not Needed”</a:t>
                      </a:r>
                      <a:endParaRPr lang="en-US" sz="1000"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r>
                        <a:rPr lang="en-US" sz="1000" kern="100" dirty="0">
                          <a:effectLst/>
                          <a:latin typeface="+mn-lt"/>
                        </a:rPr>
                        <a:t>Support for “Needed”</a:t>
                      </a:r>
                      <a:endParaRPr lang="en-US" sz="1000"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r>
                        <a:rPr lang="en-US" sz="1000" kern="100" dirty="0">
                          <a:effectLst/>
                          <a:latin typeface="+mn-lt"/>
                          <a:ea typeface="DengXian" panose="02010600030101010101" pitchFamily="2" charset="-122"/>
                          <a:cs typeface="Times New Roman" panose="02020603050405020304" pitchFamily="18" charset="0"/>
                        </a:rPr>
                        <a:t>Neutral</a:t>
                      </a:r>
                    </a:p>
                  </a:txBody>
                  <a:tcPr marL="32717" marR="32717" marT="0" marB="0"/>
                </a:tc>
                <a:tc>
                  <a:txBody>
                    <a:bodyPr/>
                    <a:lstStyle/>
                    <a:p>
                      <a:pPr marL="0" marR="0" algn="just">
                        <a:spcBef>
                          <a:spcPts val="0"/>
                        </a:spcBef>
                        <a:spcAft>
                          <a:spcPts val="0"/>
                        </a:spcAft>
                      </a:pPr>
                      <a:r>
                        <a:rPr lang="en-US" sz="1000" kern="100" dirty="0">
                          <a:effectLst/>
                          <a:latin typeface="+mn-lt"/>
                        </a:rPr>
                        <a:t>Proposed Way forward</a:t>
                      </a:r>
                      <a:endParaRPr lang="en-US" sz="1000" kern="100" dirty="0">
                        <a:effectLst/>
                        <a:latin typeface="+mn-lt"/>
                        <a:ea typeface="DengXian" panose="02010600030101010101" pitchFamily="2" charset="-122"/>
                        <a:cs typeface="Times New Roman" panose="02020603050405020304" pitchFamily="18" charset="0"/>
                      </a:endParaRPr>
                    </a:p>
                  </a:txBody>
                  <a:tcPr marL="32717" marR="32717" marT="0" marB="0"/>
                </a:tc>
                <a:extLst>
                  <a:ext uri="{0D108BD9-81ED-4DB2-BD59-A6C34878D82A}">
                    <a16:rowId xmlns:a16="http://schemas.microsoft.com/office/drawing/2014/main" val="826224120"/>
                  </a:ext>
                </a:extLst>
              </a:tr>
              <a:tr h="1044127">
                <a:tc>
                  <a:txBody>
                    <a:bodyPr/>
                    <a:lstStyle/>
                    <a:p>
                      <a:pPr marL="0" marR="0" algn="l">
                        <a:spcBef>
                          <a:spcPts val="0"/>
                        </a:spcBef>
                        <a:spcAft>
                          <a:spcPts val="0"/>
                        </a:spcAft>
                      </a:pPr>
                      <a:r>
                        <a:rPr lang="en-US" sz="1000" kern="100" dirty="0">
                          <a:effectLst/>
                          <a:latin typeface="+mn-lt"/>
                        </a:rPr>
                        <a:t>VFL correlation ID</a:t>
                      </a:r>
                      <a:endParaRPr lang="en-US" sz="1000"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endParaRPr lang="en-US" sz="1000" b="1" kern="100" dirty="0">
                        <a:solidFill>
                          <a:srgbClr val="FF0000"/>
                        </a:solidFill>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r>
                        <a:rPr lang="en-US" sz="1000" b="1" kern="100" dirty="0">
                          <a:effectLst/>
                          <a:latin typeface="+mn-lt"/>
                        </a:rPr>
                        <a:t>ZTE:</a:t>
                      </a:r>
                      <a:r>
                        <a:rPr lang="en-US" sz="1000" kern="100" dirty="0">
                          <a:effectLst/>
                          <a:latin typeface="+mn-lt"/>
                        </a:rPr>
                        <a:t> At the start of training only</a:t>
                      </a:r>
                    </a:p>
                    <a:p>
                      <a:pPr marL="0" marR="0" algn="just">
                        <a:spcBef>
                          <a:spcPts val="0"/>
                        </a:spcBef>
                        <a:spcAft>
                          <a:spcPts val="0"/>
                        </a:spcAft>
                      </a:pPr>
                      <a:r>
                        <a:rPr lang="en-US" sz="1000" b="1" kern="100" dirty="0">
                          <a:solidFill>
                            <a:schemeClr val="tx1"/>
                          </a:solidFill>
                          <a:effectLst/>
                          <a:latin typeface="+mn-lt"/>
                        </a:rPr>
                        <a:t>Ericsson</a:t>
                      </a:r>
                    </a:p>
                    <a:p>
                      <a:pPr marL="0" marR="0" algn="just">
                        <a:spcBef>
                          <a:spcPts val="0"/>
                        </a:spcBef>
                        <a:spcAft>
                          <a:spcPts val="0"/>
                        </a:spcAft>
                      </a:pPr>
                      <a:r>
                        <a:rPr lang="en-US" sz="1000" b="1" kern="100" dirty="0" err="1">
                          <a:solidFill>
                            <a:schemeClr val="tx1"/>
                          </a:solidFill>
                          <a:effectLst/>
                          <a:latin typeface="+mn-lt"/>
                        </a:rPr>
                        <a:t>InterDigital</a:t>
                      </a:r>
                      <a:endParaRPr lang="en-US" sz="1000" b="1" kern="100" dirty="0">
                        <a:solidFill>
                          <a:schemeClr val="tx1"/>
                        </a:solidFill>
                        <a:effectLst/>
                        <a:latin typeface="+mn-lt"/>
                      </a:endParaRPr>
                    </a:p>
                    <a:p>
                      <a:pPr marL="0" marR="0" algn="just">
                        <a:spcBef>
                          <a:spcPts val="0"/>
                        </a:spcBef>
                        <a:spcAft>
                          <a:spcPts val="0"/>
                        </a:spcAft>
                      </a:pPr>
                      <a:r>
                        <a:rPr lang="en-US" sz="1000" b="1" kern="100" dirty="0">
                          <a:solidFill>
                            <a:schemeClr val="tx1"/>
                          </a:solidFill>
                          <a:effectLst/>
                          <a:latin typeface="+mn-lt"/>
                        </a:rPr>
                        <a:t>Nokia</a:t>
                      </a:r>
                    </a:p>
                    <a:p>
                      <a:pPr marL="0" marR="0" algn="just">
                        <a:spcBef>
                          <a:spcPts val="0"/>
                        </a:spcBef>
                        <a:spcAft>
                          <a:spcPts val="0"/>
                        </a:spcAft>
                      </a:pPr>
                      <a:r>
                        <a:rPr lang="en-US" sz="1000" b="1" kern="100" dirty="0">
                          <a:solidFill>
                            <a:schemeClr val="tx1"/>
                          </a:solidFill>
                          <a:effectLst/>
                          <a:latin typeface="+mn-lt"/>
                        </a:rPr>
                        <a:t>Huawei</a:t>
                      </a:r>
                    </a:p>
                    <a:p>
                      <a:pPr marL="0" marR="0" algn="just">
                        <a:spcBef>
                          <a:spcPts val="0"/>
                        </a:spcBef>
                        <a:spcAft>
                          <a:spcPts val="0"/>
                        </a:spcAft>
                      </a:pPr>
                      <a:r>
                        <a:rPr lang="en-US" sz="1000" b="1" kern="100" dirty="0">
                          <a:solidFill>
                            <a:schemeClr val="tx1"/>
                          </a:solidFill>
                          <a:effectLst/>
                          <a:latin typeface="+mn-lt"/>
                          <a:ea typeface="DengXian" panose="02010600030101010101" pitchFamily="2" charset="-122"/>
                          <a:cs typeface="Times New Roman" panose="02020603050405020304" pitchFamily="18" charset="0"/>
                        </a:rPr>
                        <a:t>ETRI</a:t>
                      </a:r>
                    </a:p>
                    <a:p>
                      <a:pPr marL="0" marR="0" algn="just">
                        <a:spcBef>
                          <a:spcPts val="0"/>
                        </a:spcBef>
                        <a:spcAft>
                          <a:spcPts val="0"/>
                        </a:spcAft>
                      </a:pPr>
                      <a:r>
                        <a:rPr lang="en-US" sz="1000" b="1" kern="100" dirty="0">
                          <a:solidFill>
                            <a:schemeClr val="tx1"/>
                          </a:solidFill>
                          <a:effectLst/>
                          <a:latin typeface="+mn-lt"/>
                          <a:ea typeface="DengXian" panose="02010600030101010101" pitchFamily="2" charset="-122"/>
                          <a:cs typeface="Times New Roman" panose="02020603050405020304" pitchFamily="18" charset="0"/>
                        </a:rPr>
                        <a:t>OPPO</a:t>
                      </a:r>
                    </a:p>
                  </a:txBody>
                  <a:tcPr marL="32717" marR="32717" marT="0" marB="0"/>
                </a:tc>
                <a:tc>
                  <a:txBody>
                    <a:bodyPr/>
                    <a:lstStyle/>
                    <a:p>
                      <a:pPr marL="0" marR="0" algn="just">
                        <a:spcBef>
                          <a:spcPts val="0"/>
                        </a:spcBef>
                        <a:spcAft>
                          <a:spcPts val="0"/>
                        </a:spcAft>
                      </a:pPr>
                      <a:endParaRPr lang="en-US" sz="1000"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r>
                        <a:rPr lang="en-US" sz="1000" b="1" kern="100" dirty="0">
                          <a:effectLst/>
                          <a:latin typeface="+mn-lt"/>
                          <a:ea typeface="DengXian" panose="02010600030101010101" pitchFamily="2" charset="-122"/>
                          <a:cs typeface="Times New Roman" panose="02020603050405020304" pitchFamily="18" charset="0"/>
                        </a:rPr>
                        <a:t>Needed</a:t>
                      </a:r>
                    </a:p>
                    <a:p>
                      <a:pPr marL="0" marR="0" algn="just">
                        <a:spcBef>
                          <a:spcPts val="0"/>
                        </a:spcBef>
                        <a:spcAft>
                          <a:spcPts val="0"/>
                        </a:spcAft>
                      </a:pPr>
                      <a:r>
                        <a:rPr lang="en-US" sz="1000" b="1" kern="100" dirty="0">
                          <a:effectLst/>
                          <a:latin typeface="+mn-lt"/>
                          <a:ea typeface="DengXian" panose="02010600030101010101" pitchFamily="2" charset="-122"/>
                          <a:cs typeface="Times New Roman" panose="02020603050405020304" pitchFamily="18" charset="0"/>
                        </a:rPr>
                        <a:t>No other view so far.</a:t>
                      </a:r>
                    </a:p>
                  </a:txBody>
                  <a:tcPr marL="32717" marR="32717" marT="0" marB="0"/>
                </a:tc>
                <a:extLst>
                  <a:ext uri="{0D108BD9-81ED-4DB2-BD59-A6C34878D82A}">
                    <a16:rowId xmlns:a16="http://schemas.microsoft.com/office/drawing/2014/main" val="549145576"/>
                  </a:ext>
                </a:extLst>
              </a:tr>
              <a:tr h="1034366">
                <a:tc>
                  <a:txBody>
                    <a:bodyPr/>
                    <a:lstStyle/>
                    <a:p>
                      <a:pPr marL="0" marR="0" algn="l">
                        <a:spcBef>
                          <a:spcPts val="0"/>
                        </a:spcBef>
                        <a:spcAft>
                          <a:spcPts val="0"/>
                        </a:spcAft>
                      </a:pPr>
                      <a:r>
                        <a:rPr lang="en-US" sz="1000" kern="100" dirty="0">
                          <a:effectLst/>
                          <a:latin typeface="+mn-lt"/>
                          <a:ea typeface="DengXian" panose="02010600030101010101" pitchFamily="2" charset="-122"/>
                          <a:cs typeface="Times New Roman" panose="02020603050405020304" pitchFamily="18" charset="0"/>
                        </a:rPr>
                        <a:t>Convergence report</a:t>
                      </a:r>
                    </a:p>
                  </a:txBody>
                  <a:tcPr marL="32717" marR="32717" marT="0" marB="0"/>
                </a:tc>
                <a:tc>
                  <a:txBody>
                    <a:bodyPr/>
                    <a:lstStyle/>
                    <a:p>
                      <a:pPr marL="0" marR="0" algn="just">
                        <a:spcBef>
                          <a:spcPts val="0"/>
                        </a:spcBef>
                        <a:spcAft>
                          <a:spcPts val="0"/>
                        </a:spcAft>
                      </a:pPr>
                      <a:r>
                        <a:rPr lang="en-US" sz="1000" b="1" kern="100" dirty="0">
                          <a:effectLst/>
                          <a:latin typeface="+mn-lt"/>
                          <a:ea typeface="DengXian" panose="02010600030101010101" pitchFamily="2" charset="-122"/>
                          <a:cs typeface="Times New Roman" panose="02020603050405020304" pitchFamily="18" charset="0"/>
                        </a:rPr>
                        <a:t>ZTE:</a:t>
                      </a:r>
                      <a:r>
                        <a:rPr lang="en-US" sz="1000" b="0" kern="100" dirty="0">
                          <a:effectLst/>
                          <a:latin typeface="+mn-lt"/>
                          <a:ea typeface="DengXian" panose="02010600030101010101" pitchFamily="2" charset="-122"/>
                          <a:cs typeface="Times New Roman" panose="02020603050405020304" pitchFamily="18" charset="0"/>
                        </a:rPr>
                        <a:t> VFL server can determine to terminate the process </a:t>
                      </a:r>
                    </a:p>
                    <a:p>
                      <a:pPr marL="0" marR="0" algn="just">
                        <a:spcBef>
                          <a:spcPts val="0"/>
                        </a:spcBef>
                        <a:spcAft>
                          <a:spcPts val="0"/>
                        </a:spcAft>
                      </a:pPr>
                      <a:r>
                        <a:rPr lang="en-US" sz="1000" b="1" kern="100" dirty="0">
                          <a:effectLst/>
                          <a:latin typeface="+mn-lt"/>
                          <a:ea typeface="DengXian" panose="02010600030101010101" pitchFamily="2" charset="-122"/>
                          <a:cs typeface="Times New Roman" panose="02020603050405020304" pitchFamily="18" charset="0"/>
                        </a:rPr>
                        <a:t>Nokia:</a:t>
                      </a:r>
                      <a:r>
                        <a:rPr lang="en-US" sz="1000" b="0" kern="100" dirty="0">
                          <a:effectLst/>
                          <a:latin typeface="+mn-lt"/>
                          <a:ea typeface="DengXian" panose="02010600030101010101" pitchFamily="2" charset="-122"/>
                          <a:cs typeface="Times New Roman" panose="02020603050405020304" pitchFamily="18" charset="0"/>
                        </a:rPr>
                        <a:t> Server is the one to determine termination</a:t>
                      </a:r>
                      <a:endParaRPr lang="en-US" sz="1000" b="1" kern="100" dirty="0">
                        <a:solidFill>
                          <a:schemeClr val="tx1"/>
                        </a:solidFill>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r>
                        <a:rPr lang="en-US" sz="1000" b="1" kern="100" dirty="0">
                          <a:effectLst/>
                          <a:latin typeface="+mn-lt"/>
                          <a:ea typeface="DengXian" panose="02010600030101010101" pitchFamily="2" charset="-122"/>
                          <a:cs typeface="Times New Roman" panose="02020603050405020304" pitchFamily="18" charset="0"/>
                        </a:rPr>
                        <a:t>Ericsson:</a:t>
                      </a:r>
                      <a:r>
                        <a:rPr lang="en-US" sz="1000" kern="100" dirty="0">
                          <a:effectLst/>
                          <a:latin typeface="+mn-lt"/>
                          <a:ea typeface="DengXian" panose="02010600030101010101" pitchFamily="2" charset="-122"/>
                          <a:cs typeface="Times New Roman" panose="02020603050405020304" pitchFamily="18" charset="0"/>
                        </a:rPr>
                        <a:t>  Helps VFL clients to determine how to converge the training.</a:t>
                      </a:r>
                    </a:p>
                    <a:p>
                      <a:pPr marL="0" marR="0" algn="just">
                        <a:spcBef>
                          <a:spcPts val="0"/>
                        </a:spcBef>
                        <a:spcAft>
                          <a:spcPts val="0"/>
                        </a:spcAft>
                      </a:pPr>
                      <a:r>
                        <a:rPr lang="en-US" sz="1000" b="1" kern="100" dirty="0" err="1">
                          <a:effectLst/>
                          <a:latin typeface="+mn-lt"/>
                          <a:ea typeface="DengXian" panose="02010600030101010101" pitchFamily="2" charset="-122"/>
                          <a:cs typeface="Times New Roman" panose="02020603050405020304" pitchFamily="18" charset="0"/>
                        </a:rPr>
                        <a:t>InterDigital</a:t>
                      </a:r>
                      <a:endParaRPr lang="en-US" sz="1000" b="1" kern="100" dirty="0">
                        <a:effectLst/>
                        <a:latin typeface="+mn-lt"/>
                        <a:ea typeface="DengXian" panose="02010600030101010101" pitchFamily="2" charset="-122"/>
                        <a:cs typeface="Times New Roman" panose="02020603050405020304" pitchFamily="18" charset="0"/>
                      </a:endParaRPr>
                    </a:p>
                    <a:p>
                      <a:pPr marL="0" marR="0" algn="just">
                        <a:spcBef>
                          <a:spcPts val="0"/>
                        </a:spcBef>
                        <a:spcAft>
                          <a:spcPts val="0"/>
                        </a:spcAft>
                      </a:pPr>
                      <a:endParaRPr lang="en-US" sz="1000" kern="100" dirty="0">
                        <a:effectLst/>
                        <a:latin typeface="+mn-lt"/>
                        <a:ea typeface="DengXian" panose="02010600030101010101" pitchFamily="2" charset="-122"/>
                        <a:cs typeface="Times New Roman" panose="02020603050405020304" pitchFamily="18" charset="0"/>
                      </a:endParaRPr>
                    </a:p>
                    <a:p>
                      <a:pPr marL="0" marR="0" algn="just">
                        <a:spcBef>
                          <a:spcPts val="0"/>
                        </a:spcBef>
                        <a:spcAft>
                          <a:spcPts val="0"/>
                        </a:spcAft>
                      </a:pPr>
                      <a:endParaRPr lang="en-US" sz="1000"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r>
                        <a:rPr lang="en-US" altLang="zh-CN" sz="1000" b="1" kern="100" dirty="0">
                          <a:solidFill>
                            <a:schemeClr val="tx1"/>
                          </a:solidFill>
                          <a:effectLst/>
                          <a:latin typeface="+mn-lt"/>
                          <a:ea typeface="DengXian" panose="02010600030101010101" pitchFamily="2" charset="-122"/>
                          <a:cs typeface="Times New Roman" panose="02020603050405020304" pitchFamily="18" charset="0"/>
                        </a:rPr>
                        <a:t>Huawei: </a:t>
                      </a:r>
                      <a:r>
                        <a:rPr lang="en-US" altLang="zh-CN" sz="1000" b="0" kern="100" dirty="0">
                          <a:solidFill>
                            <a:schemeClr val="tx1"/>
                          </a:solidFill>
                          <a:effectLst/>
                          <a:latin typeface="+mn-lt"/>
                          <a:ea typeface="DengXian" panose="02010600030101010101" pitchFamily="2" charset="-122"/>
                          <a:cs typeface="Times New Roman" panose="02020603050405020304" pitchFamily="18" charset="0"/>
                        </a:rPr>
                        <a:t>It depends on the exact information in Convergence report.</a:t>
                      </a:r>
                    </a:p>
                    <a:p>
                      <a:pPr marL="0" marR="0" algn="just">
                        <a:spcBef>
                          <a:spcPts val="0"/>
                        </a:spcBef>
                        <a:spcAft>
                          <a:spcPts val="0"/>
                        </a:spcAft>
                      </a:pPr>
                      <a:r>
                        <a:rPr lang="en-US" altLang="zh-CN" sz="1000" b="1" kern="100" dirty="0">
                          <a:solidFill>
                            <a:schemeClr val="tx1"/>
                          </a:solidFill>
                          <a:effectLst/>
                          <a:latin typeface="+mn-lt"/>
                          <a:ea typeface="DengXian" panose="02010600030101010101" pitchFamily="2" charset="-122"/>
                          <a:cs typeface="Times New Roman" panose="02020603050405020304" pitchFamily="18" charset="0"/>
                        </a:rPr>
                        <a:t>OPPO: </a:t>
                      </a:r>
                      <a:r>
                        <a:rPr lang="en-US" altLang="zh-CN" sz="1000" b="0" kern="100" dirty="0">
                          <a:solidFill>
                            <a:schemeClr val="tx1"/>
                          </a:solidFill>
                          <a:effectLst/>
                          <a:latin typeface="+mn-lt"/>
                          <a:ea typeface="DengXian" panose="02010600030101010101" pitchFamily="2" charset="-122"/>
                          <a:cs typeface="Times New Roman" panose="02020603050405020304" pitchFamily="18" charset="0"/>
                        </a:rPr>
                        <a:t>is it also related to the accuracy monitoring?</a:t>
                      </a:r>
                    </a:p>
                    <a:p>
                      <a:pPr marL="0" marR="0" algn="just">
                        <a:spcBef>
                          <a:spcPts val="0"/>
                        </a:spcBef>
                        <a:spcAft>
                          <a:spcPts val="0"/>
                        </a:spcAft>
                      </a:pPr>
                      <a:endParaRPr lang="en-US" sz="1000" kern="100" dirty="0">
                        <a:solidFill>
                          <a:srgbClr val="FF0000"/>
                        </a:solidFill>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r>
                        <a:rPr lang="en-US" sz="1000" b="1" kern="100" dirty="0">
                          <a:effectLst/>
                          <a:latin typeface="+mn-lt"/>
                          <a:ea typeface="DengXian" panose="02010600030101010101" pitchFamily="2" charset="-122"/>
                          <a:cs typeface="Times New Roman" panose="02020603050405020304" pitchFamily="18" charset="0"/>
                        </a:rPr>
                        <a:t>??</a:t>
                      </a:r>
                    </a:p>
                    <a:p>
                      <a:pPr marL="0" marR="0" algn="just">
                        <a:spcBef>
                          <a:spcPts val="0"/>
                        </a:spcBef>
                        <a:spcAft>
                          <a:spcPts val="0"/>
                        </a:spcAft>
                      </a:pPr>
                      <a:r>
                        <a:rPr lang="en-US" sz="1000" b="1" kern="100" dirty="0">
                          <a:effectLst/>
                          <a:latin typeface="+mn-lt"/>
                          <a:ea typeface="DengXian" panose="02010600030101010101" pitchFamily="2" charset="-122"/>
                          <a:cs typeface="Times New Roman" panose="02020603050405020304" pitchFamily="18" charset="0"/>
                        </a:rPr>
                        <a:t>It seems the controversial part is whether client can determine to stop VFL training.</a:t>
                      </a:r>
                    </a:p>
                    <a:p>
                      <a:pPr marL="0" marR="0" algn="just">
                        <a:spcBef>
                          <a:spcPts val="0"/>
                        </a:spcBef>
                        <a:spcAft>
                          <a:spcPts val="0"/>
                        </a:spcAft>
                      </a:pPr>
                      <a:endParaRPr lang="en-US" sz="1000" b="1" kern="100" dirty="0">
                        <a:effectLst/>
                        <a:latin typeface="+mn-lt"/>
                        <a:ea typeface="DengXian" panose="02010600030101010101" pitchFamily="2" charset="-122"/>
                        <a:cs typeface="Times New Roman" panose="02020603050405020304" pitchFamily="18" charset="0"/>
                      </a:endParaRPr>
                    </a:p>
                  </a:txBody>
                  <a:tcPr marL="32717" marR="32717" marT="0" marB="0"/>
                </a:tc>
                <a:extLst>
                  <a:ext uri="{0D108BD9-81ED-4DB2-BD59-A6C34878D82A}">
                    <a16:rowId xmlns:a16="http://schemas.microsoft.com/office/drawing/2014/main" val="3979303895"/>
                  </a:ext>
                </a:extLst>
              </a:tr>
              <a:tr h="1034366">
                <a:tc>
                  <a:txBody>
                    <a:bodyPr/>
                    <a:lstStyle/>
                    <a:p>
                      <a:pPr marL="0" marR="0" algn="l">
                        <a:spcBef>
                          <a:spcPts val="0"/>
                        </a:spcBef>
                        <a:spcAft>
                          <a:spcPts val="0"/>
                        </a:spcAft>
                      </a:pPr>
                      <a:r>
                        <a:rPr lang="en-US" sz="1000" kern="100" dirty="0">
                          <a:effectLst/>
                          <a:latin typeface="+mn-lt"/>
                          <a:ea typeface="DengXian" panose="02010600030101010101" pitchFamily="2" charset="-122"/>
                          <a:cs typeface="Times New Roman" panose="02020603050405020304" pitchFamily="18" charset="0"/>
                        </a:rPr>
                        <a:t>Initial model from VFL server to VFL clients</a:t>
                      </a:r>
                    </a:p>
                  </a:txBody>
                  <a:tcPr marL="32717" marR="32717" marT="0" marB="0"/>
                </a:tc>
                <a:tc>
                  <a:txBody>
                    <a:bodyPr/>
                    <a:lstStyle/>
                    <a:p>
                      <a:pPr marL="0" marR="0" algn="just">
                        <a:spcBef>
                          <a:spcPts val="0"/>
                        </a:spcBef>
                        <a:spcAft>
                          <a:spcPts val="0"/>
                        </a:spcAft>
                      </a:pPr>
                      <a:r>
                        <a:rPr lang="en-US" sz="1000" b="1" kern="100" dirty="0">
                          <a:solidFill>
                            <a:schemeClr val="dk1"/>
                          </a:solidFill>
                          <a:effectLst/>
                          <a:latin typeface="+mn-lt"/>
                          <a:ea typeface="DengXian" panose="02010600030101010101" pitchFamily="2" charset="-122"/>
                          <a:cs typeface="Times New Roman" panose="02020603050405020304" pitchFamily="18" charset="0"/>
                        </a:rPr>
                        <a:t>Nokia </a:t>
                      </a:r>
                    </a:p>
                    <a:p>
                      <a:pPr marL="0" marR="0" algn="just">
                        <a:spcBef>
                          <a:spcPts val="0"/>
                        </a:spcBef>
                        <a:spcAft>
                          <a:spcPts val="0"/>
                        </a:spcAft>
                      </a:pPr>
                      <a:r>
                        <a:rPr lang="en-US" sz="1000" b="1" kern="100" dirty="0">
                          <a:solidFill>
                            <a:schemeClr val="dk1"/>
                          </a:solidFill>
                          <a:effectLst/>
                          <a:latin typeface="+mn-lt"/>
                          <a:ea typeface="DengXian" panose="02010600030101010101" pitchFamily="2" charset="-122"/>
                          <a:cs typeface="Times New Roman" panose="02020603050405020304" pitchFamily="18" charset="0"/>
                        </a:rPr>
                        <a:t>Ericsson: </a:t>
                      </a:r>
                      <a:r>
                        <a:rPr lang="en-US" sz="1000" b="0" kern="100" dirty="0">
                          <a:solidFill>
                            <a:schemeClr val="dk1"/>
                          </a:solidFill>
                          <a:effectLst/>
                          <a:latin typeface="+mn-lt"/>
                          <a:ea typeface="DengXian" panose="02010600030101010101" pitchFamily="2" charset="-122"/>
                          <a:cs typeface="Times New Roman" panose="02020603050405020304" pitchFamily="18" charset="0"/>
                        </a:rPr>
                        <a:t>The initial model should be provisioned by OAM or any other means but I is not part of the training phase.</a:t>
                      </a:r>
                    </a:p>
                    <a:p>
                      <a:pPr marL="0" marR="0" algn="just">
                        <a:spcBef>
                          <a:spcPts val="0"/>
                        </a:spcBef>
                        <a:spcAft>
                          <a:spcPts val="0"/>
                        </a:spcAft>
                      </a:pPr>
                      <a:r>
                        <a:rPr lang="en-US" sz="1000" b="1" kern="100" dirty="0">
                          <a:solidFill>
                            <a:schemeClr val="dk1"/>
                          </a:solidFill>
                          <a:effectLst/>
                          <a:latin typeface="+mn-lt"/>
                          <a:ea typeface="DengXian" panose="02010600030101010101" pitchFamily="2" charset="-122"/>
                          <a:cs typeface="Times New Roman" panose="02020603050405020304" pitchFamily="18" charset="0"/>
                        </a:rPr>
                        <a:t>OPPO</a:t>
                      </a:r>
                      <a:r>
                        <a:rPr lang="en-US" sz="1000" b="0" kern="100" dirty="0">
                          <a:solidFill>
                            <a:schemeClr val="dk1"/>
                          </a:solidFill>
                          <a:effectLst/>
                          <a:latin typeface="+mn-lt"/>
                          <a:ea typeface="DengXian" panose="02010600030101010101" pitchFamily="2" charset="-122"/>
                          <a:cs typeface="Times New Roman" panose="02020603050405020304" pitchFamily="18" charset="0"/>
                        </a:rPr>
                        <a:t>: We should align with this principle in different case. If model can not shared, then even for the model stored in the ADRF should also not supported.</a:t>
                      </a:r>
                      <a:endParaRPr lang="en-US" sz="1000" b="0" kern="100" dirty="0">
                        <a:solidFill>
                          <a:srgbClr val="FF0000"/>
                        </a:solidFill>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r>
                        <a:rPr lang="en-US" sz="1000" b="1" kern="100" dirty="0">
                          <a:effectLst/>
                          <a:latin typeface="+mn-lt"/>
                          <a:ea typeface="DengXian" panose="02010600030101010101" pitchFamily="2" charset="-122"/>
                          <a:cs typeface="Times New Roman" panose="02020603050405020304" pitchFamily="18" charset="0"/>
                        </a:rPr>
                        <a:t>ZTE</a:t>
                      </a:r>
                      <a:r>
                        <a:rPr lang="en-US" sz="1000" kern="100" dirty="0">
                          <a:effectLst/>
                          <a:latin typeface="+mn-lt"/>
                          <a:ea typeface="DengXian" panose="02010600030101010101" pitchFamily="2" charset="-122"/>
                          <a:cs typeface="Times New Roman" panose="02020603050405020304" pitchFamily="18" charset="0"/>
                        </a:rPr>
                        <a:t>: only applicable between NWDAF and trust AF, at the training phase</a:t>
                      </a:r>
                    </a:p>
                    <a:p>
                      <a:pPr marL="0" marR="0" algn="just">
                        <a:spcBef>
                          <a:spcPts val="0"/>
                        </a:spcBef>
                        <a:spcAft>
                          <a:spcPts val="0"/>
                        </a:spcAft>
                      </a:pPr>
                      <a:r>
                        <a:rPr lang="en-US" sz="1000" b="1" kern="100" dirty="0">
                          <a:solidFill>
                            <a:schemeClr val="tx1"/>
                          </a:solidFill>
                          <a:effectLst/>
                          <a:latin typeface="+mn-lt"/>
                          <a:ea typeface="DengXian" panose="02010600030101010101" pitchFamily="2" charset="-122"/>
                          <a:cs typeface="Times New Roman" panose="02020603050405020304" pitchFamily="18" charset="0"/>
                        </a:rPr>
                        <a:t>ETRI: </a:t>
                      </a:r>
                      <a:r>
                        <a:rPr lang="en-US" sz="1000" b="0" kern="100" dirty="0">
                          <a:solidFill>
                            <a:schemeClr val="tx1"/>
                          </a:solidFill>
                          <a:effectLst/>
                          <a:latin typeface="+mn-lt"/>
                          <a:ea typeface="DengXian" panose="02010600030101010101" pitchFamily="2" charset="-122"/>
                          <a:cs typeface="Times New Roman" panose="02020603050405020304" pitchFamily="18" charset="0"/>
                        </a:rPr>
                        <a:t>The initial model should be provisioned by any means, as it is no possible for the VFL server to interpret intermediate results from VFL clients without it. Considering scenarios where model in use may change (e.g., due to poor model performance), we prefer including it as part of the training phase.</a:t>
                      </a:r>
                    </a:p>
                  </a:txBody>
                  <a:tcPr marL="32717" marR="32717" marT="0" marB="0"/>
                </a:tc>
                <a:tc>
                  <a:txBody>
                    <a:bodyPr/>
                    <a:lstStyle/>
                    <a:p>
                      <a:pPr marL="0" marR="0" algn="just">
                        <a:spcBef>
                          <a:spcPts val="0"/>
                        </a:spcBef>
                        <a:spcAft>
                          <a:spcPts val="0"/>
                        </a:spcAft>
                      </a:pPr>
                      <a:r>
                        <a:rPr lang="en-US" sz="1000" b="1" kern="100" dirty="0">
                          <a:effectLst/>
                          <a:latin typeface="+mn-lt"/>
                          <a:ea typeface="DengXian" panose="02010600030101010101" pitchFamily="2" charset="-122"/>
                          <a:cs typeface="Times New Roman" panose="02020603050405020304" pitchFamily="18" charset="0"/>
                        </a:rPr>
                        <a:t>Huawei: </a:t>
                      </a:r>
                      <a:r>
                        <a:rPr lang="en-US" sz="1000" b="0" kern="100" dirty="0">
                          <a:effectLst/>
                          <a:latin typeface="+mn-lt"/>
                          <a:ea typeface="DengXian" panose="02010600030101010101" pitchFamily="2" charset="-122"/>
                          <a:cs typeface="Times New Roman" panose="02020603050405020304" pitchFamily="18" charset="0"/>
                        </a:rPr>
                        <a:t>It depends on the algorithms.</a:t>
                      </a:r>
                      <a:endParaRPr lang="en-US" sz="1000" b="0" kern="100" dirty="0">
                        <a:solidFill>
                          <a:srgbClr val="FF0000"/>
                        </a:solidFill>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r>
                        <a:rPr lang="en-US" sz="1000" b="1" kern="100" dirty="0">
                          <a:effectLst/>
                          <a:latin typeface="+mn-lt"/>
                          <a:ea typeface="DengXian" panose="02010600030101010101" pitchFamily="2" charset="-122"/>
                          <a:cs typeface="Times New Roman" panose="02020603050405020304" pitchFamily="18" charset="0"/>
                        </a:rPr>
                        <a:t>??</a:t>
                      </a:r>
                    </a:p>
                    <a:p>
                      <a:pPr marL="0" marR="0" algn="just">
                        <a:spcBef>
                          <a:spcPts val="0"/>
                        </a:spcBef>
                        <a:spcAft>
                          <a:spcPts val="0"/>
                        </a:spcAft>
                      </a:pPr>
                      <a:r>
                        <a:rPr lang="en-US" sz="1000" b="1" kern="100" dirty="0">
                          <a:effectLst/>
                          <a:latin typeface="+mn-lt"/>
                          <a:ea typeface="DengXian" panose="02010600030101010101" pitchFamily="2" charset="-122"/>
                          <a:cs typeface="Times New Roman" panose="02020603050405020304" pitchFamily="18" charset="0"/>
                        </a:rPr>
                        <a:t>It seems the controversial part is whether initial model provisioning is part of training.</a:t>
                      </a:r>
                    </a:p>
                  </a:txBody>
                  <a:tcPr marL="32717" marR="32717" marT="0" marB="0"/>
                </a:tc>
                <a:extLst>
                  <a:ext uri="{0D108BD9-81ED-4DB2-BD59-A6C34878D82A}">
                    <a16:rowId xmlns:a16="http://schemas.microsoft.com/office/drawing/2014/main" val="2682175913"/>
                  </a:ext>
                </a:extLst>
              </a:tr>
              <a:tr h="129296">
                <a:tc>
                  <a:txBody>
                    <a:bodyPr/>
                    <a:lstStyle/>
                    <a:p>
                      <a:pPr marL="0" marR="0" algn="l" defTabSz="914400" rtl="0" eaLnBrk="1" latinLnBrk="0" hangingPunct="1">
                        <a:spcBef>
                          <a:spcPts val="0"/>
                        </a:spcBef>
                        <a:spcAft>
                          <a:spcPts val="0"/>
                        </a:spcAft>
                      </a:pPr>
                      <a:r>
                        <a:rPr lang="en-US" sz="1000" b="1" kern="100" dirty="0">
                          <a:solidFill>
                            <a:schemeClr val="lt1"/>
                          </a:solidFill>
                          <a:effectLst/>
                          <a:latin typeface="+mn-lt"/>
                          <a:ea typeface="DengXian" panose="02010600030101010101" pitchFamily="2" charset="-122"/>
                          <a:cs typeface="Times New Roman" panose="02020603050405020304" pitchFamily="18" charset="0"/>
                        </a:rPr>
                        <a:t>Maximum response time: maximum response time(i.e. the maximum time between VFL clients receive backward local model information and send back intermediate training result). </a:t>
                      </a:r>
                    </a:p>
                  </a:txBody>
                  <a:tcPr marL="32717" marR="32717" marT="0" marB="0"/>
                </a:tc>
                <a:tc>
                  <a:txBody>
                    <a:bodyPr/>
                    <a:lstStyle/>
                    <a:p>
                      <a:pPr marL="0" marR="0" algn="just">
                        <a:spcBef>
                          <a:spcPts val="0"/>
                        </a:spcBef>
                        <a:spcAft>
                          <a:spcPts val="0"/>
                        </a:spcAft>
                      </a:pPr>
                      <a:endParaRPr lang="en-US" sz="1000"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r>
                        <a:rPr lang="en-US" sz="1000" b="1" kern="100" dirty="0">
                          <a:solidFill>
                            <a:schemeClr val="tx1"/>
                          </a:solidFill>
                          <a:effectLst/>
                          <a:latin typeface="+mn-lt"/>
                        </a:rPr>
                        <a:t>ZTE: </a:t>
                      </a:r>
                      <a:r>
                        <a:rPr lang="en-US" sz="1000" kern="100" dirty="0">
                          <a:effectLst/>
                          <a:latin typeface="+mn-lt"/>
                        </a:rPr>
                        <a:t>at start of training</a:t>
                      </a:r>
                    </a:p>
                    <a:p>
                      <a:pPr marL="0" marR="0" algn="just">
                        <a:spcBef>
                          <a:spcPts val="0"/>
                        </a:spcBef>
                        <a:spcAft>
                          <a:spcPts val="0"/>
                        </a:spcAft>
                      </a:pPr>
                      <a:r>
                        <a:rPr lang="en-US" sz="1000" b="1" kern="100" dirty="0">
                          <a:solidFill>
                            <a:schemeClr val="tx1"/>
                          </a:solidFill>
                          <a:effectLst/>
                          <a:latin typeface="+mn-lt"/>
                        </a:rPr>
                        <a:t>ETRI</a:t>
                      </a:r>
                    </a:p>
                  </a:txBody>
                  <a:tcPr marL="32717" marR="32717" marT="0"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zh-CN" sz="1000" b="1" kern="100" dirty="0">
                          <a:effectLst/>
                          <a:latin typeface="+mn-lt"/>
                          <a:ea typeface="DengXian" panose="02010600030101010101" pitchFamily="2" charset="-122"/>
                          <a:cs typeface="Times New Roman" panose="02020603050405020304" pitchFamily="18" charset="0"/>
                        </a:rPr>
                        <a:t>Huawei</a:t>
                      </a:r>
                      <a:r>
                        <a:rPr lang="en-US" altLang="zh-CN" sz="1000" kern="100" dirty="0">
                          <a:effectLst/>
                          <a:latin typeface="+mn-lt"/>
                          <a:ea typeface="DengXian" panose="02010600030101010101" pitchFamily="2" charset="-122"/>
                          <a:cs typeface="Times New Roman" panose="02020603050405020304" pitchFamily="18" charset="0"/>
                        </a:rPr>
                        <a:t>: See P8, VFL Requirements</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altLang="zh-CN" sz="1000" kern="100" dirty="0">
                        <a:effectLst/>
                        <a:latin typeface="+mn-lt"/>
                        <a:ea typeface="DengXian" panose="02010600030101010101" pitchFamily="2" charset="-122"/>
                        <a:cs typeface="Times New Roman" panose="02020603050405020304" pitchFamily="18" charset="0"/>
                      </a:endParaRPr>
                    </a:p>
                    <a:p>
                      <a:pPr marL="0" marR="0" algn="just">
                        <a:spcBef>
                          <a:spcPts val="0"/>
                        </a:spcBef>
                        <a:spcAft>
                          <a:spcPts val="0"/>
                        </a:spcAft>
                      </a:pPr>
                      <a:endParaRPr lang="en-US" sz="1000"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r>
                        <a:rPr lang="en-US" sz="1000" kern="100" dirty="0">
                          <a:effectLst/>
                          <a:latin typeface="+mn-lt"/>
                          <a:ea typeface="DengXian" panose="02010600030101010101" pitchFamily="2" charset="-122"/>
                          <a:cs typeface="Times New Roman" panose="02020603050405020304" pitchFamily="18" charset="0"/>
                        </a:rPr>
                        <a:t>??</a:t>
                      </a:r>
                    </a:p>
                    <a:p>
                      <a:pPr marL="0" marR="0" algn="just">
                        <a:spcBef>
                          <a:spcPts val="0"/>
                        </a:spcBef>
                        <a:spcAft>
                          <a:spcPts val="0"/>
                        </a:spcAft>
                      </a:pPr>
                      <a:r>
                        <a:rPr lang="en-US" sz="1000" kern="100" dirty="0">
                          <a:effectLst/>
                          <a:latin typeface="+mn-lt"/>
                          <a:ea typeface="DengXian" panose="02010600030101010101" pitchFamily="2" charset="-122"/>
                          <a:cs typeface="Times New Roman" panose="02020603050405020304" pitchFamily="18" charset="0"/>
                        </a:rPr>
                        <a:t>Wait for more input</a:t>
                      </a:r>
                    </a:p>
                  </a:txBody>
                  <a:tcPr marL="32717" marR="32717" marT="0" marB="0"/>
                </a:tc>
                <a:extLst>
                  <a:ext uri="{0D108BD9-81ED-4DB2-BD59-A6C34878D82A}">
                    <a16:rowId xmlns:a16="http://schemas.microsoft.com/office/drawing/2014/main" val="4045912675"/>
                  </a:ext>
                </a:extLst>
              </a:tr>
            </a:tbl>
          </a:graphicData>
        </a:graphic>
      </p:graphicFrame>
    </p:spTree>
    <p:extLst>
      <p:ext uri="{BB962C8B-B14F-4D97-AF65-F5344CB8AC3E}">
        <p14:creationId xmlns:p14="http://schemas.microsoft.com/office/powerpoint/2010/main" val="953308585"/>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5F7427B-B2CB-4F19-9822-7D48B18502F4}"/>
              </a:ext>
            </a:extLst>
          </p:cNvPr>
          <p:cNvSpPr>
            <a:spLocks noGrp="1"/>
          </p:cNvSpPr>
          <p:nvPr>
            <p:ph type="title"/>
          </p:nvPr>
        </p:nvSpPr>
        <p:spPr>
          <a:xfrm>
            <a:off x="0" y="0"/>
            <a:ext cx="10515600" cy="810228"/>
          </a:xfrm>
        </p:spPr>
        <p:txBody>
          <a:bodyPr/>
          <a:lstStyle/>
          <a:p>
            <a:r>
              <a:rPr lang="en-US" altLang="zh-CN" sz="2800" b="1" dirty="0"/>
              <a:t>Point 5.2: Training (3/5) – </a:t>
            </a:r>
            <a:br>
              <a:rPr lang="en-US" altLang="zh-CN" sz="2800" b="1" dirty="0"/>
            </a:br>
            <a:r>
              <a:rPr lang="en-US" altLang="zh-CN" sz="2800" b="1" dirty="0"/>
              <a:t>Parameters related to Start or Preparation Phase</a:t>
            </a:r>
            <a:endParaRPr lang="zh-CN" altLang="en-US" sz="2800" b="1" dirty="0"/>
          </a:p>
        </p:txBody>
      </p:sp>
      <p:graphicFrame>
        <p:nvGraphicFramePr>
          <p:cNvPr id="3" name="Table 2">
            <a:extLst>
              <a:ext uri="{FF2B5EF4-FFF2-40B4-BE49-F238E27FC236}">
                <a16:creationId xmlns:a16="http://schemas.microsoft.com/office/drawing/2014/main" id="{3A5D88B9-D72E-4AAA-B534-E87A9273EB97}"/>
              </a:ext>
            </a:extLst>
          </p:cNvPr>
          <p:cNvGraphicFramePr>
            <a:graphicFrameLocks noGrp="1"/>
          </p:cNvGraphicFramePr>
          <p:nvPr>
            <p:extLst>
              <p:ext uri="{D42A27DB-BD31-4B8C-83A1-F6EECF244321}">
                <p14:modId xmlns:p14="http://schemas.microsoft.com/office/powerpoint/2010/main" val="941575573"/>
              </p:ext>
            </p:extLst>
          </p:nvPr>
        </p:nvGraphicFramePr>
        <p:xfrm>
          <a:off x="220695" y="1660077"/>
          <a:ext cx="11971305" cy="2295973"/>
        </p:xfrm>
        <a:graphic>
          <a:graphicData uri="http://schemas.openxmlformats.org/drawingml/2006/table">
            <a:tbl>
              <a:tblPr firstRow="1" firstCol="1" bandRow="1">
                <a:tableStyleId>{5C22544A-7EE6-4342-B048-85BDC9FD1C3A}</a:tableStyleId>
              </a:tblPr>
              <a:tblGrid>
                <a:gridCol w="1498600">
                  <a:extLst>
                    <a:ext uri="{9D8B030D-6E8A-4147-A177-3AD203B41FA5}">
                      <a16:colId xmlns:a16="http://schemas.microsoft.com/office/drawing/2014/main" val="423360773"/>
                    </a:ext>
                  </a:extLst>
                </a:gridCol>
                <a:gridCol w="2912152">
                  <a:extLst>
                    <a:ext uri="{9D8B030D-6E8A-4147-A177-3AD203B41FA5}">
                      <a16:colId xmlns:a16="http://schemas.microsoft.com/office/drawing/2014/main" val="3675273557"/>
                    </a:ext>
                  </a:extLst>
                </a:gridCol>
                <a:gridCol w="3564848">
                  <a:extLst>
                    <a:ext uri="{9D8B030D-6E8A-4147-A177-3AD203B41FA5}">
                      <a16:colId xmlns:a16="http://schemas.microsoft.com/office/drawing/2014/main" val="2997644310"/>
                    </a:ext>
                  </a:extLst>
                </a:gridCol>
                <a:gridCol w="2505615">
                  <a:extLst>
                    <a:ext uri="{9D8B030D-6E8A-4147-A177-3AD203B41FA5}">
                      <a16:colId xmlns:a16="http://schemas.microsoft.com/office/drawing/2014/main" val="2142060053"/>
                    </a:ext>
                  </a:extLst>
                </a:gridCol>
                <a:gridCol w="1490090">
                  <a:extLst>
                    <a:ext uri="{9D8B030D-6E8A-4147-A177-3AD203B41FA5}">
                      <a16:colId xmlns:a16="http://schemas.microsoft.com/office/drawing/2014/main" val="184722745"/>
                    </a:ext>
                  </a:extLst>
                </a:gridCol>
              </a:tblGrid>
              <a:tr h="185046">
                <a:tc>
                  <a:txBody>
                    <a:bodyPr/>
                    <a:lstStyle/>
                    <a:p>
                      <a:pPr marL="0" marR="0" algn="l">
                        <a:spcBef>
                          <a:spcPts val="0"/>
                        </a:spcBef>
                        <a:spcAft>
                          <a:spcPts val="0"/>
                        </a:spcAft>
                      </a:pPr>
                      <a:r>
                        <a:rPr lang="en-US" sz="1000" kern="100">
                          <a:effectLst/>
                          <a:latin typeface="+mn-lt"/>
                        </a:rPr>
                        <a:t>Name of parameters </a:t>
                      </a:r>
                      <a:endParaRPr lang="en-US" sz="1000" kern="10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r>
                        <a:rPr lang="en-US" sz="1000" kern="100" dirty="0">
                          <a:effectLst/>
                          <a:latin typeface="+mn-lt"/>
                        </a:rPr>
                        <a:t>Support for “Not Needed”</a:t>
                      </a:r>
                      <a:endParaRPr lang="en-US" sz="1000"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r>
                        <a:rPr lang="en-US" sz="1000" kern="100" dirty="0">
                          <a:effectLst/>
                          <a:latin typeface="+mn-lt"/>
                        </a:rPr>
                        <a:t>Support for “Needed”</a:t>
                      </a:r>
                      <a:endParaRPr lang="en-US" sz="1000"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r>
                        <a:rPr lang="en-US" sz="1000" kern="100" dirty="0">
                          <a:effectLst/>
                          <a:latin typeface="+mn-lt"/>
                          <a:ea typeface="DengXian" panose="02010600030101010101" pitchFamily="2" charset="-122"/>
                          <a:cs typeface="Times New Roman" panose="02020603050405020304" pitchFamily="18" charset="0"/>
                        </a:rPr>
                        <a:t>Neutral</a:t>
                      </a:r>
                    </a:p>
                  </a:txBody>
                  <a:tcPr marL="32717" marR="32717" marT="0" marB="0"/>
                </a:tc>
                <a:tc>
                  <a:txBody>
                    <a:bodyPr/>
                    <a:lstStyle/>
                    <a:p>
                      <a:pPr marL="0" marR="0" algn="just">
                        <a:spcBef>
                          <a:spcPts val="0"/>
                        </a:spcBef>
                        <a:spcAft>
                          <a:spcPts val="0"/>
                        </a:spcAft>
                      </a:pPr>
                      <a:r>
                        <a:rPr lang="en-US" sz="1000" kern="100" dirty="0">
                          <a:effectLst/>
                          <a:latin typeface="+mn-lt"/>
                        </a:rPr>
                        <a:t>Proposed Way forward</a:t>
                      </a:r>
                      <a:endParaRPr lang="en-US" sz="1000" kern="100" dirty="0">
                        <a:effectLst/>
                        <a:latin typeface="+mn-lt"/>
                        <a:ea typeface="DengXian" panose="02010600030101010101" pitchFamily="2" charset="-122"/>
                        <a:cs typeface="Times New Roman" panose="02020603050405020304" pitchFamily="18" charset="0"/>
                      </a:endParaRPr>
                    </a:p>
                  </a:txBody>
                  <a:tcPr marL="32717" marR="32717" marT="0" marB="0"/>
                </a:tc>
                <a:extLst>
                  <a:ext uri="{0D108BD9-81ED-4DB2-BD59-A6C34878D82A}">
                    <a16:rowId xmlns:a16="http://schemas.microsoft.com/office/drawing/2014/main" val="826224120"/>
                  </a:ext>
                </a:extLst>
              </a:tr>
              <a:tr h="1044127">
                <a:tc>
                  <a:txBody>
                    <a:bodyPr/>
                    <a:lstStyle/>
                    <a:p>
                      <a:pPr marL="0" marR="0" algn="l">
                        <a:spcBef>
                          <a:spcPts val="0"/>
                        </a:spcBef>
                        <a:spcAft>
                          <a:spcPts val="0"/>
                        </a:spcAft>
                      </a:pPr>
                      <a:r>
                        <a:rPr lang="en-US" sz="1000" kern="100" dirty="0">
                          <a:effectLst/>
                          <a:latin typeface="+mn-lt"/>
                        </a:rPr>
                        <a:t>Analytics ID</a:t>
                      </a:r>
                      <a:endParaRPr lang="en-US" sz="1000"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endParaRPr lang="en-US" sz="1000" kern="100" dirty="0">
                        <a:effectLst/>
                        <a:latin typeface="+mn-lt"/>
                        <a:ea typeface="DengXian" panose="02010600030101010101" pitchFamily="2" charset="-122"/>
                        <a:cs typeface="Times New Roman" panose="02020603050405020304" pitchFamily="18" charset="0"/>
                      </a:endParaRPr>
                    </a:p>
                    <a:p>
                      <a:pPr marL="0" marR="0" algn="just">
                        <a:spcBef>
                          <a:spcPts val="0"/>
                        </a:spcBef>
                        <a:spcAft>
                          <a:spcPts val="0"/>
                        </a:spcAft>
                      </a:pPr>
                      <a:endParaRPr lang="en-US" sz="1000"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r>
                        <a:rPr lang="en-US" sz="1000" b="1" kern="100" dirty="0">
                          <a:effectLst/>
                          <a:latin typeface="+mn-lt"/>
                          <a:ea typeface="DengXian" panose="02010600030101010101" pitchFamily="2" charset="-122"/>
                          <a:cs typeface="Times New Roman" panose="02020603050405020304" pitchFamily="18" charset="0"/>
                        </a:rPr>
                        <a:t>Huawei: </a:t>
                      </a:r>
                      <a:r>
                        <a:rPr lang="en-US" sz="1000" b="0" kern="100" dirty="0">
                          <a:effectLst/>
                          <a:latin typeface="+mn-lt"/>
                          <a:ea typeface="DengXian" panose="02010600030101010101" pitchFamily="2" charset="-122"/>
                          <a:cs typeface="Times New Roman" panose="02020603050405020304" pitchFamily="18" charset="0"/>
                        </a:rPr>
                        <a:t>In the preparation phase or at the start of the training. Only the VFL correlation ID is not enough to indicate to the VFL Participants what is the target of the VFL training. The Analytics ID is a core information</a:t>
                      </a:r>
                    </a:p>
                  </a:txBody>
                  <a:tcPr marL="32717" marR="32717" marT="0"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000" b="1"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r>
                        <a:rPr lang="en-US" altLang="zh-CN" sz="1000" kern="100" dirty="0">
                          <a:effectLst/>
                          <a:latin typeface="+mn-lt"/>
                          <a:ea typeface="DengXian" panose="02010600030101010101" pitchFamily="2" charset="-122"/>
                          <a:cs typeface="Times New Roman" panose="02020603050405020304" pitchFamily="18" charset="0"/>
                        </a:rPr>
                        <a:t>??</a:t>
                      </a:r>
                    </a:p>
                    <a:p>
                      <a:pPr marL="0" marR="0" algn="just">
                        <a:spcBef>
                          <a:spcPts val="0"/>
                        </a:spcBef>
                        <a:spcAft>
                          <a:spcPts val="0"/>
                        </a:spcAft>
                      </a:pPr>
                      <a:r>
                        <a:rPr lang="en-US" altLang="zh-CN" sz="1000" kern="100" dirty="0">
                          <a:effectLst/>
                          <a:latin typeface="+mn-lt"/>
                          <a:ea typeface="DengXian" panose="02010600030101010101" pitchFamily="2" charset="-122"/>
                          <a:cs typeface="Times New Roman" panose="02020603050405020304" pitchFamily="18" charset="0"/>
                        </a:rPr>
                        <a:t>Wait for more input</a:t>
                      </a:r>
                    </a:p>
                    <a:p>
                      <a:pPr marL="0" marR="0" algn="just">
                        <a:spcBef>
                          <a:spcPts val="0"/>
                        </a:spcBef>
                        <a:spcAft>
                          <a:spcPts val="0"/>
                        </a:spcAft>
                      </a:pPr>
                      <a:endParaRPr lang="en-US" sz="1000" b="1" kern="100" dirty="0">
                        <a:effectLst/>
                        <a:latin typeface="+mn-lt"/>
                        <a:ea typeface="DengXian" panose="02010600030101010101" pitchFamily="2" charset="-122"/>
                        <a:cs typeface="Times New Roman" panose="02020603050405020304" pitchFamily="18" charset="0"/>
                      </a:endParaRPr>
                    </a:p>
                  </a:txBody>
                  <a:tcPr marL="32717" marR="32717" marT="0" marB="0"/>
                </a:tc>
                <a:extLst>
                  <a:ext uri="{0D108BD9-81ED-4DB2-BD59-A6C34878D82A}">
                    <a16:rowId xmlns:a16="http://schemas.microsoft.com/office/drawing/2014/main" val="549145576"/>
                  </a:ext>
                </a:extLst>
              </a:tr>
              <a:tr h="12929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000" kern="100" dirty="0">
                          <a:effectLst/>
                          <a:latin typeface="+mn-lt"/>
                          <a:ea typeface="DengXian" panose="02010600030101010101" pitchFamily="2" charset="-122"/>
                          <a:cs typeface="Times New Roman" panose="02020603050405020304" pitchFamily="18" charset="0"/>
                        </a:rPr>
                        <a:t>ID(s) of sample(s)  during preparation/start of training</a:t>
                      </a:r>
                    </a:p>
                  </a:txBody>
                  <a:tcPr marL="32717" marR="32717" marT="0" marB="0"/>
                </a:tc>
                <a:tc>
                  <a:txBody>
                    <a:bodyPr/>
                    <a:lstStyle/>
                    <a:p>
                      <a:pPr marL="0" marR="0" algn="just">
                        <a:spcBef>
                          <a:spcPts val="0"/>
                        </a:spcBef>
                        <a:spcAft>
                          <a:spcPts val="0"/>
                        </a:spcAft>
                      </a:pPr>
                      <a:endParaRPr lang="en-US" sz="1000" b="0" kern="100" dirty="0">
                        <a:solidFill>
                          <a:schemeClr val="dk1"/>
                        </a:solidFill>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r>
                        <a:rPr lang="en-US" sz="1000" b="1" kern="100" dirty="0">
                          <a:effectLst/>
                          <a:latin typeface="+mn-lt"/>
                          <a:ea typeface="DengXian" panose="02010600030101010101" pitchFamily="2" charset="-122"/>
                          <a:cs typeface="Times New Roman" panose="02020603050405020304" pitchFamily="18" charset="0"/>
                        </a:rPr>
                        <a:t>Huawei: </a:t>
                      </a:r>
                      <a:r>
                        <a:rPr lang="en-US" sz="1000" kern="100" dirty="0">
                          <a:effectLst/>
                          <a:latin typeface="+mn-lt"/>
                          <a:ea typeface="DengXian" panose="02010600030101010101" pitchFamily="2" charset="-122"/>
                          <a:cs typeface="Times New Roman" panose="02020603050405020304" pitchFamily="18" charset="0"/>
                        </a:rPr>
                        <a:t>Required either during the conclusion of the preparation phase or at the start of the training phase. VFL participants must receive from the VFL Server the final list of sample IDs to be used for a specific training to start, as each VFL  server makes the final decision on the list based on the input from VFL participants. </a:t>
                      </a:r>
                    </a:p>
                    <a:p>
                      <a:pPr marL="0" marR="0" algn="just">
                        <a:spcBef>
                          <a:spcPts val="0"/>
                        </a:spcBef>
                        <a:spcAft>
                          <a:spcPts val="0"/>
                        </a:spcAft>
                      </a:pPr>
                      <a:r>
                        <a:rPr lang="en-US" sz="1000" b="1" kern="100" dirty="0">
                          <a:effectLst/>
                          <a:latin typeface="+mn-lt"/>
                          <a:ea typeface="DengXian" panose="02010600030101010101" pitchFamily="2" charset="-122"/>
                          <a:cs typeface="Times New Roman" panose="02020603050405020304" pitchFamily="18" charset="0"/>
                        </a:rPr>
                        <a:t>OPPO: </a:t>
                      </a:r>
                      <a:r>
                        <a:rPr lang="en-US" sz="1000" b="0" kern="100" dirty="0">
                          <a:effectLst/>
                          <a:latin typeface="+mn-lt"/>
                          <a:ea typeface="DengXian" panose="02010600030101010101" pitchFamily="2" charset="-122"/>
                          <a:cs typeface="Times New Roman" panose="02020603050405020304" pitchFamily="18" charset="0"/>
                        </a:rPr>
                        <a:t>needed. When one iteration start, the server need to indicate to each client for this iteration, which samples will be used  </a:t>
                      </a:r>
                    </a:p>
                  </a:txBody>
                  <a:tcPr marL="32717" marR="32717" marT="0" marB="0"/>
                </a:tc>
                <a:tc>
                  <a:txBody>
                    <a:bodyPr/>
                    <a:lstStyle/>
                    <a:p>
                      <a:pPr marL="0" marR="0" algn="just">
                        <a:spcBef>
                          <a:spcPts val="0"/>
                        </a:spcBef>
                        <a:spcAft>
                          <a:spcPts val="0"/>
                        </a:spcAft>
                      </a:pPr>
                      <a:endParaRPr lang="en-US" sz="1000" kern="100" dirty="0">
                        <a:solidFill>
                          <a:srgbClr val="FF0000"/>
                        </a:solidFill>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r>
                        <a:rPr lang="en-US" altLang="zh-CN" sz="1000" kern="100" dirty="0">
                          <a:effectLst/>
                          <a:latin typeface="+mn-lt"/>
                          <a:ea typeface="DengXian" panose="02010600030101010101" pitchFamily="2" charset="-122"/>
                          <a:cs typeface="Times New Roman" panose="02020603050405020304" pitchFamily="18" charset="0"/>
                        </a:rPr>
                        <a:t>??</a:t>
                      </a:r>
                    </a:p>
                    <a:p>
                      <a:pPr marL="0" marR="0" algn="just">
                        <a:spcBef>
                          <a:spcPts val="0"/>
                        </a:spcBef>
                        <a:spcAft>
                          <a:spcPts val="0"/>
                        </a:spcAft>
                      </a:pPr>
                      <a:r>
                        <a:rPr lang="en-US" altLang="zh-CN" sz="1000" kern="100" dirty="0">
                          <a:effectLst/>
                          <a:latin typeface="+mn-lt"/>
                          <a:ea typeface="DengXian" panose="02010600030101010101" pitchFamily="2" charset="-122"/>
                          <a:cs typeface="Times New Roman" panose="02020603050405020304" pitchFamily="18" charset="0"/>
                        </a:rPr>
                        <a:t>Wait for more input</a:t>
                      </a:r>
                    </a:p>
                  </a:txBody>
                  <a:tcPr marL="32717" marR="32717" marT="0" marB="0"/>
                </a:tc>
                <a:extLst>
                  <a:ext uri="{0D108BD9-81ED-4DB2-BD59-A6C34878D82A}">
                    <a16:rowId xmlns:a16="http://schemas.microsoft.com/office/drawing/2014/main" val="3389016283"/>
                  </a:ext>
                </a:extLst>
              </a:tr>
            </a:tbl>
          </a:graphicData>
        </a:graphic>
      </p:graphicFrame>
    </p:spTree>
    <p:extLst>
      <p:ext uri="{BB962C8B-B14F-4D97-AF65-F5344CB8AC3E}">
        <p14:creationId xmlns:p14="http://schemas.microsoft.com/office/powerpoint/2010/main" val="107135398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5F7427B-B2CB-4F19-9822-7D48B18502F4}"/>
              </a:ext>
            </a:extLst>
          </p:cNvPr>
          <p:cNvSpPr>
            <a:spLocks noGrp="1"/>
          </p:cNvSpPr>
          <p:nvPr>
            <p:ph type="title"/>
          </p:nvPr>
        </p:nvSpPr>
        <p:spPr>
          <a:xfrm>
            <a:off x="0" y="-27972"/>
            <a:ext cx="10515600" cy="810228"/>
          </a:xfrm>
        </p:spPr>
        <p:txBody>
          <a:bodyPr/>
          <a:lstStyle/>
          <a:p>
            <a:r>
              <a:rPr lang="en-US" altLang="zh-CN" sz="2800" b="1" dirty="0"/>
              <a:t>Point 5.2: Training (4/5) – </a:t>
            </a:r>
            <a:br>
              <a:rPr lang="en-US" altLang="zh-CN" sz="2800" b="1" dirty="0"/>
            </a:br>
            <a:r>
              <a:rPr lang="en-US" altLang="zh-CN" sz="2800" b="1" dirty="0"/>
              <a:t>New Parameters – Compatibility with existing services</a:t>
            </a:r>
            <a:endParaRPr lang="zh-CN" altLang="en-US" sz="2800" b="1" dirty="0"/>
          </a:p>
        </p:txBody>
      </p:sp>
      <p:graphicFrame>
        <p:nvGraphicFramePr>
          <p:cNvPr id="3" name="Table 2">
            <a:extLst>
              <a:ext uri="{FF2B5EF4-FFF2-40B4-BE49-F238E27FC236}">
                <a16:creationId xmlns:a16="http://schemas.microsoft.com/office/drawing/2014/main" id="{3A5D88B9-D72E-4AAA-B534-E87A9273EB97}"/>
              </a:ext>
            </a:extLst>
          </p:cNvPr>
          <p:cNvGraphicFramePr>
            <a:graphicFrameLocks noGrp="1"/>
          </p:cNvGraphicFramePr>
          <p:nvPr>
            <p:extLst>
              <p:ext uri="{D42A27DB-BD31-4B8C-83A1-F6EECF244321}">
                <p14:modId xmlns:p14="http://schemas.microsoft.com/office/powerpoint/2010/main" val="4230832543"/>
              </p:ext>
            </p:extLst>
          </p:nvPr>
        </p:nvGraphicFramePr>
        <p:xfrm>
          <a:off x="171450" y="1312195"/>
          <a:ext cx="11563350" cy="3330339"/>
        </p:xfrm>
        <a:graphic>
          <a:graphicData uri="http://schemas.openxmlformats.org/drawingml/2006/table">
            <a:tbl>
              <a:tblPr firstRow="1" firstCol="1" bandRow="1">
                <a:tableStyleId>{5C22544A-7EE6-4342-B048-85BDC9FD1C3A}</a:tableStyleId>
              </a:tblPr>
              <a:tblGrid>
                <a:gridCol w="1498600">
                  <a:extLst>
                    <a:ext uri="{9D8B030D-6E8A-4147-A177-3AD203B41FA5}">
                      <a16:colId xmlns:a16="http://schemas.microsoft.com/office/drawing/2014/main" val="423360773"/>
                    </a:ext>
                  </a:extLst>
                </a:gridCol>
                <a:gridCol w="2933700">
                  <a:extLst>
                    <a:ext uri="{9D8B030D-6E8A-4147-A177-3AD203B41FA5}">
                      <a16:colId xmlns:a16="http://schemas.microsoft.com/office/drawing/2014/main" val="3675273557"/>
                    </a:ext>
                  </a:extLst>
                </a:gridCol>
                <a:gridCol w="2292350">
                  <a:extLst>
                    <a:ext uri="{9D8B030D-6E8A-4147-A177-3AD203B41FA5}">
                      <a16:colId xmlns:a16="http://schemas.microsoft.com/office/drawing/2014/main" val="2997644310"/>
                    </a:ext>
                  </a:extLst>
                </a:gridCol>
                <a:gridCol w="3071003">
                  <a:extLst>
                    <a:ext uri="{9D8B030D-6E8A-4147-A177-3AD203B41FA5}">
                      <a16:colId xmlns:a16="http://schemas.microsoft.com/office/drawing/2014/main" val="2142060053"/>
                    </a:ext>
                  </a:extLst>
                </a:gridCol>
                <a:gridCol w="1767697">
                  <a:extLst>
                    <a:ext uri="{9D8B030D-6E8A-4147-A177-3AD203B41FA5}">
                      <a16:colId xmlns:a16="http://schemas.microsoft.com/office/drawing/2014/main" val="184722745"/>
                    </a:ext>
                  </a:extLst>
                </a:gridCol>
              </a:tblGrid>
              <a:tr h="185046">
                <a:tc>
                  <a:txBody>
                    <a:bodyPr/>
                    <a:lstStyle/>
                    <a:p>
                      <a:pPr marL="0" marR="0" algn="l">
                        <a:spcBef>
                          <a:spcPts val="0"/>
                        </a:spcBef>
                        <a:spcAft>
                          <a:spcPts val="0"/>
                        </a:spcAft>
                      </a:pPr>
                      <a:r>
                        <a:rPr lang="en-US" sz="1000" kern="100" dirty="0">
                          <a:effectLst/>
                          <a:latin typeface="+mn-lt"/>
                        </a:rPr>
                        <a:t>Name of parameters </a:t>
                      </a:r>
                      <a:endParaRPr lang="en-US" sz="1000"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r>
                        <a:rPr lang="en-US" sz="1000" kern="100" dirty="0">
                          <a:effectLst/>
                          <a:latin typeface="+mn-lt"/>
                        </a:rPr>
                        <a:t>Support for “Not Needed”</a:t>
                      </a:r>
                      <a:endParaRPr lang="en-US" sz="1000"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r>
                        <a:rPr lang="en-US" sz="1000" kern="100" dirty="0">
                          <a:effectLst/>
                          <a:latin typeface="+mn-lt"/>
                        </a:rPr>
                        <a:t>Support for “Needed”</a:t>
                      </a:r>
                      <a:endParaRPr lang="en-US" sz="1000"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r>
                        <a:rPr lang="en-US" sz="1000" kern="100" dirty="0">
                          <a:effectLst/>
                          <a:latin typeface="+mn-lt"/>
                          <a:ea typeface="DengXian" panose="02010600030101010101" pitchFamily="2" charset="-122"/>
                          <a:cs typeface="Times New Roman" panose="02020603050405020304" pitchFamily="18" charset="0"/>
                        </a:rPr>
                        <a:t>Neutral</a:t>
                      </a:r>
                    </a:p>
                  </a:txBody>
                  <a:tcPr marL="32717" marR="32717" marT="0" marB="0"/>
                </a:tc>
                <a:tc>
                  <a:txBody>
                    <a:bodyPr/>
                    <a:lstStyle/>
                    <a:p>
                      <a:pPr marL="0" marR="0" algn="just">
                        <a:spcBef>
                          <a:spcPts val="0"/>
                        </a:spcBef>
                        <a:spcAft>
                          <a:spcPts val="0"/>
                        </a:spcAft>
                      </a:pPr>
                      <a:r>
                        <a:rPr lang="en-US" sz="1000" kern="100" dirty="0">
                          <a:effectLst/>
                          <a:latin typeface="+mn-lt"/>
                        </a:rPr>
                        <a:t>Proposed Way forward</a:t>
                      </a:r>
                      <a:endParaRPr lang="en-US" sz="1000" kern="100" dirty="0">
                        <a:effectLst/>
                        <a:latin typeface="+mn-lt"/>
                        <a:ea typeface="DengXian" panose="02010600030101010101" pitchFamily="2" charset="-122"/>
                        <a:cs typeface="Times New Roman" panose="02020603050405020304" pitchFamily="18" charset="0"/>
                      </a:endParaRPr>
                    </a:p>
                  </a:txBody>
                  <a:tcPr marL="32717" marR="32717" marT="0" marB="0"/>
                </a:tc>
                <a:extLst>
                  <a:ext uri="{0D108BD9-81ED-4DB2-BD59-A6C34878D82A}">
                    <a16:rowId xmlns:a16="http://schemas.microsoft.com/office/drawing/2014/main" val="826224120"/>
                  </a:ext>
                </a:extLst>
              </a:tr>
              <a:tr h="1044127">
                <a:tc>
                  <a:txBody>
                    <a:bodyPr/>
                    <a:lstStyle/>
                    <a:p>
                      <a:pPr marL="0" marR="0" algn="l" defTabSz="914400" rtl="0" eaLnBrk="1" latinLnBrk="0" hangingPunct="1">
                        <a:spcBef>
                          <a:spcPts val="0"/>
                        </a:spcBef>
                        <a:spcAft>
                          <a:spcPts val="0"/>
                        </a:spcAft>
                      </a:pPr>
                      <a:r>
                        <a:rPr lang="en-US" sz="1000" b="1" kern="100" dirty="0">
                          <a:solidFill>
                            <a:schemeClr val="lt1"/>
                          </a:solidFill>
                          <a:effectLst/>
                          <a:latin typeface="+mn-lt"/>
                          <a:ea typeface="DengXian" panose="02010600030101010101" pitchFamily="2" charset="-122"/>
                          <a:cs typeface="Times New Roman" panose="02020603050405020304" pitchFamily="18" charset="0"/>
                        </a:rPr>
                        <a:t>VFL Requirements</a:t>
                      </a:r>
                    </a:p>
                  </a:txBody>
                  <a:tcPr marL="32717" marR="32717" marT="0" marB="0"/>
                </a:tc>
                <a:tc>
                  <a:txBody>
                    <a:bodyPr/>
                    <a:lstStyle/>
                    <a:p>
                      <a:pPr marL="0" marR="0" algn="just">
                        <a:spcBef>
                          <a:spcPts val="0"/>
                        </a:spcBef>
                        <a:spcAft>
                          <a:spcPts val="0"/>
                        </a:spcAft>
                      </a:pPr>
                      <a:r>
                        <a:rPr lang="en-US" sz="1000" b="1" kern="100" dirty="0">
                          <a:effectLst/>
                          <a:latin typeface="+mn-lt"/>
                          <a:ea typeface="DengXian" panose="02010600030101010101" pitchFamily="2" charset="-122"/>
                          <a:cs typeface="Times New Roman" panose="02020603050405020304" pitchFamily="18" charset="0"/>
                        </a:rPr>
                        <a:t>OPPO: </a:t>
                      </a:r>
                      <a:r>
                        <a:rPr lang="en-US" sz="1000" kern="100" dirty="0">
                          <a:effectLst/>
                          <a:latin typeface="+mn-lt"/>
                          <a:ea typeface="DengXian" panose="02010600030101010101" pitchFamily="2" charset="-122"/>
                          <a:cs typeface="Times New Roman" panose="02020603050405020304" pitchFamily="18" charset="0"/>
                        </a:rPr>
                        <a:t>Seems overlap with the interoperability information</a:t>
                      </a:r>
                    </a:p>
                  </a:txBody>
                  <a:tcPr marL="32717" marR="32717" marT="0" marB="0"/>
                </a:tc>
                <a:tc>
                  <a:txBody>
                    <a:bodyPr/>
                    <a:lstStyle/>
                    <a:p>
                      <a:pPr marL="0" marR="0" algn="just">
                        <a:spcBef>
                          <a:spcPts val="0"/>
                        </a:spcBef>
                        <a:spcAft>
                          <a:spcPts val="0"/>
                        </a:spcAft>
                      </a:pPr>
                      <a:endParaRPr lang="en-US" sz="1000" b="0"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000" b="1" kern="100" dirty="0">
                          <a:effectLst/>
                          <a:latin typeface="+mn-lt"/>
                          <a:ea typeface="DengXian" panose="02010600030101010101" pitchFamily="2" charset="-122"/>
                          <a:cs typeface="Times New Roman" panose="02020603050405020304" pitchFamily="18" charset="0"/>
                        </a:rPr>
                        <a:t>Huawei: </a:t>
                      </a:r>
                      <a:r>
                        <a:rPr lang="en-US" sz="1000" b="0" kern="100" dirty="0">
                          <a:effectLst/>
                          <a:latin typeface="+mn-lt"/>
                          <a:ea typeface="DengXian" panose="02010600030101010101" pitchFamily="2" charset="-122"/>
                          <a:cs typeface="Times New Roman" panose="02020603050405020304" pitchFamily="18" charset="0"/>
                        </a:rPr>
                        <a:t>Could be used to standardize some high level parameters from the AI process, such as convergency rate, class of AI process (regression - i.e., model with real output -  or classification – i.e., model with integer output)</a:t>
                      </a:r>
                    </a:p>
                  </a:txBody>
                  <a:tcPr marL="32717" marR="32717" marT="0" marB="0"/>
                </a:tc>
                <a:tc>
                  <a:txBody>
                    <a:bodyPr/>
                    <a:lstStyle/>
                    <a:p>
                      <a:pPr marL="0" marR="0" algn="just">
                        <a:spcBef>
                          <a:spcPts val="0"/>
                        </a:spcBef>
                        <a:spcAft>
                          <a:spcPts val="0"/>
                        </a:spcAft>
                      </a:pPr>
                      <a:r>
                        <a:rPr lang="en-US" altLang="zh-CN" sz="1000" kern="100" dirty="0">
                          <a:effectLst/>
                          <a:latin typeface="+mn-lt"/>
                          <a:ea typeface="DengXian" panose="02010600030101010101" pitchFamily="2" charset="-122"/>
                          <a:cs typeface="Times New Roman" panose="02020603050405020304" pitchFamily="18" charset="0"/>
                        </a:rPr>
                        <a:t>??</a:t>
                      </a:r>
                    </a:p>
                    <a:p>
                      <a:pPr marL="0" marR="0" algn="just">
                        <a:spcBef>
                          <a:spcPts val="0"/>
                        </a:spcBef>
                        <a:spcAft>
                          <a:spcPts val="0"/>
                        </a:spcAft>
                      </a:pPr>
                      <a:r>
                        <a:rPr lang="en-US" altLang="zh-CN" sz="1000" kern="100" dirty="0">
                          <a:effectLst/>
                          <a:latin typeface="+mn-lt"/>
                          <a:ea typeface="DengXian" panose="02010600030101010101" pitchFamily="2" charset="-122"/>
                          <a:cs typeface="Times New Roman" panose="02020603050405020304" pitchFamily="18" charset="0"/>
                        </a:rPr>
                        <a:t>Wait for more input</a:t>
                      </a:r>
                    </a:p>
                    <a:p>
                      <a:pPr marL="0" marR="0" algn="just">
                        <a:spcBef>
                          <a:spcPts val="0"/>
                        </a:spcBef>
                        <a:spcAft>
                          <a:spcPts val="0"/>
                        </a:spcAft>
                      </a:pPr>
                      <a:endParaRPr lang="en-US" sz="1000" b="1" kern="100" dirty="0">
                        <a:solidFill>
                          <a:srgbClr val="FF0000"/>
                        </a:solidFill>
                        <a:effectLst/>
                        <a:latin typeface="+mn-lt"/>
                        <a:ea typeface="DengXian" panose="02010600030101010101" pitchFamily="2" charset="-122"/>
                        <a:cs typeface="Times New Roman" panose="02020603050405020304" pitchFamily="18" charset="0"/>
                      </a:endParaRPr>
                    </a:p>
                  </a:txBody>
                  <a:tcPr marL="32717" marR="32717" marT="0" marB="0"/>
                </a:tc>
                <a:extLst>
                  <a:ext uri="{0D108BD9-81ED-4DB2-BD59-A6C34878D82A}">
                    <a16:rowId xmlns:a16="http://schemas.microsoft.com/office/drawing/2014/main" val="549145576"/>
                  </a:ext>
                </a:extLst>
              </a:tr>
              <a:tr h="1034366">
                <a:tc>
                  <a:txBody>
                    <a:bodyPr/>
                    <a:lstStyle/>
                    <a:p>
                      <a:pPr marL="0" marR="0" algn="l" defTabSz="914400" rtl="0" eaLnBrk="1" latinLnBrk="0" hangingPunct="1">
                        <a:spcBef>
                          <a:spcPts val="0"/>
                        </a:spcBef>
                        <a:spcAft>
                          <a:spcPts val="0"/>
                        </a:spcAft>
                      </a:pPr>
                      <a:r>
                        <a:rPr lang="en-US" sz="1000" b="1" kern="100" dirty="0">
                          <a:solidFill>
                            <a:schemeClr val="lt1"/>
                          </a:solidFill>
                          <a:effectLst/>
                          <a:latin typeface="+mn-lt"/>
                          <a:ea typeface="DengXian" panose="02010600030101010101" pitchFamily="2" charset="-122"/>
                          <a:cs typeface="Times New Roman" panose="02020603050405020304" pitchFamily="18" charset="0"/>
                        </a:rPr>
                        <a:t>VFL Data Availability requirement</a:t>
                      </a:r>
                    </a:p>
                  </a:txBody>
                  <a:tcPr marL="32717" marR="32717" marT="0" marB="0"/>
                </a:tc>
                <a:tc>
                  <a:txBody>
                    <a:bodyPr/>
                    <a:lstStyle/>
                    <a:p>
                      <a:pPr marL="0" marR="0" algn="just">
                        <a:spcBef>
                          <a:spcPts val="0"/>
                        </a:spcBef>
                        <a:spcAft>
                          <a:spcPts val="0"/>
                        </a:spcAft>
                      </a:pPr>
                      <a:endParaRPr lang="en-US" sz="1000" b="1" kern="100" dirty="0">
                        <a:solidFill>
                          <a:srgbClr val="FF0000"/>
                        </a:solidFill>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endParaRPr lang="en-US" sz="1000" b="0"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000" b="1" kern="100" dirty="0">
                          <a:effectLst/>
                          <a:latin typeface="+mn-lt"/>
                          <a:ea typeface="DengXian" panose="02010600030101010101" pitchFamily="2" charset="-122"/>
                          <a:cs typeface="Times New Roman" panose="02020603050405020304" pitchFamily="18" charset="0"/>
                        </a:rPr>
                        <a:t>Huawei:</a:t>
                      </a:r>
                      <a:r>
                        <a:rPr lang="en-US" sz="1000" b="0" kern="100" dirty="0">
                          <a:effectLst/>
                          <a:latin typeface="+mn-lt"/>
                          <a:ea typeface="DengXian" panose="02010600030101010101" pitchFamily="2" charset="-122"/>
                          <a:cs typeface="Times New Roman" panose="02020603050405020304" pitchFamily="18" charset="0"/>
                        </a:rPr>
                        <a:t> Keeps the compatibility with the parameters already defined in the model training services. </a:t>
                      </a:r>
                    </a:p>
                  </a:txBody>
                  <a:tcPr marL="32717" marR="32717" marT="0" marB="0"/>
                </a:tc>
                <a:tc>
                  <a:txBody>
                    <a:bodyPr/>
                    <a:lstStyle/>
                    <a:p>
                      <a:pPr marL="0" marR="0" algn="just">
                        <a:spcBef>
                          <a:spcPts val="0"/>
                        </a:spcBef>
                        <a:spcAft>
                          <a:spcPts val="0"/>
                        </a:spcAft>
                      </a:pPr>
                      <a:r>
                        <a:rPr lang="en-US" altLang="zh-CN" sz="1000" kern="100" dirty="0">
                          <a:effectLst/>
                          <a:latin typeface="+mn-lt"/>
                          <a:ea typeface="DengXian" panose="02010600030101010101" pitchFamily="2" charset="-122"/>
                          <a:cs typeface="Times New Roman" panose="02020603050405020304" pitchFamily="18" charset="0"/>
                        </a:rPr>
                        <a:t>??</a:t>
                      </a:r>
                    </a:p>
                    <a:p>
                      <a:pPr marL="0" marR="0" algn="just">
                        <a:spcBef>
                          <a:spcPts val="0"/>
                        </a:spcBef>
                        <a:spcAft>
                          <a:spcPts val="0"/>
                        </a:spcAft>
                      </a:pPr>
                      <a:r>
                        <a:rPr lang="en-US" altLang="zh-CN" sz="1000" kern="100" dirty="0">
                          <a:effectLst/>
                          <a:latin typeface="+mn-lt"/>
                          <a:ea typeface="DengXian" panose="02010600030101010101" pitchFamily="2" charset="-122"/>
                          <a:cs typeface="Times New Roman" panose="02020603050405020304" pitchFamily="18" charset="0"/>
                        </a:rPr>
                        <a:t>Wait for more input</a:t>
                      </a:r>
                    </a:p>
                    <a:p>
                      <a:pPr marL="0" marR="0" algn="just">
                        <a:spcBef>
                          <a:spcPts val="0"/>
                        </a:spcBef>
                        <a:spcAft>
                          <a:spcPts val="0"/>
                        </a:spcAft>
                      </a:pPr>
                      <a:endParaRPr lang="en-US" sz="1000" b="1" kern="100" dirty="0">
                        <a:effectLst/>
                        <a:latin typeface="+mn-lt"/>
                        <a:ea typeface="DengXian" panose="02010600030101010101" pitchFamily="2" charset="-122"/>
                        <a:cs typeface="Times New Roman" panose="02020603050405020304" pitchFamily="18" charset="0"/>
                      </a:endParaRPr>
                    </a:p>
                    <a:p>
                      <a:pPr marL="0" marR="0" algn="just">
                        <a:spcBef>
                          <a:spcPts val="0"/>
                        </a:spcBef>
                        <a:spcAft>
                          <a:spcPts val="0"/>
                        </a:spcAft>
                      </a:pPr>
                      <a:r>
                        <a:rPr lang="en-US" sz="1000" b="1" kern="100" dirty="0">
                          <a:effectLst/>
                          <a:latin typeface="+mn-lt"/>
                          <a:ea typeface="DengXian" panose="02010600030101010101" pitchFamily="2" charset="-122"/>
                          <a:cs typeface="Times New Roman" panose="02020603050405020304" pitchFamily="18" charset="0"/>
                        </a:rPr>
                        <a:t>Needs to discuss whether to use existing parameter or add “VFL” specific parameter</a:t>
                      </a:r>
                    </a:p>
                  </a:txBody>
                  <a:tcPr marL="32717" marR="32717" marT="0" marB="0"/>
                </a:tc>
                <a:extLst>
                  <a:ext uri="{0D108BD9-81ED-4DB2-BD59-A6C34878D82A}">
                    <a16:rowId xmlns:a16="http://schemas.microsoft.com/office/drawing/2014/main" val="3979303895"/>
                  </a:ext>
                </a:extLst>
              </a:tr>
              <a:tr h="1034366">
                <a:tc>
                  <a:txBody>
                    <a:bodyPr/>
                    <a:lstStyle/>
                    <a:p>
                      <a:pPr marL="0" marR="0" algn="l" defTabSz="914400" rtl="0" eaLnBrk="1" latinLnBrk="0" hangingPunct="1">
                        <a:spcBef>
                          <a:spcPts val="0"/>
                        </a:spcBef>
                        <a:spcAft>
                          <a:spcPts val="0"/>
                        </a:spcAft>
                      </a:pPr>
                      <a:r>
                        <a:rPr lang="en-US" sz="1000" b="1" kern="100" dirty="0">
                          <a:solidFill>
                            <a:schemeClr val="lt1"/>
                          </a:solidFill>
                          <a:effectLst/>
                          <a:latin typeface="+mn-lt"/>
                          <a:ea typeface="DengXian" panose="02010600030101010101" pitchFamily="2" charset="-122"/>
                          <a:cs typeface="Times New Roman" panose="02020603050405020304" pitchFamily="18" charset="0"/>
                        </a:rPr>
                        <a:t>VFL Availability Time requirements</a:t>
                      </a:r>
                    </a:p>
                  </a:txBody>
                  <a:tcPr marL="32717" marR="32717" marT="0" marB="0"/>
                </a:tc>
                <a:tc>
                  <a:txBody>
                    <a:bodyPr/>
                    <a:lstStyle/>
                    <a:p>
                      <a:pPr marL="0" marR="0" algn="just">
                        <a:spcBef>
                          <a:spcPts val="0"/>
                        </a:spcBef>
                        <a:spcAft>
                          <a:spcPts val="0"/>
                        </a:spcAft>
                      </a:pPr>
                      <a:endParaRPr lang="en-US" sz="1000" b="1" kern="100" dirty="0">
                        <a:solidFill>
                          <a:srgbClr val="FF0000"/>
                        </a:solidFill>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endParaRPr lang="en-US" sz="1000" b="0"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000" b="1" kern="100" dirty="0">
                          <a:effectLst/>
                          <a:latin typeface="+mn-lt"/>
                          <a:ea typeface="DengXian" panose="02010600030101010101" pitchFamily="2" charset="-122"/>
                          <a:cs typeface="Times New Roman" panose="02020603050405020304" pitchFamily="18" charset="0"/>
                        </a:rPr>
                        <a:t>Huawei:</a:t>
                      </a:r>
                      <a:r>
                        <a:rPr lang="en-US" sz="1000" b="0" kern="100" dirty="0">
                          <a:effectLst/>
                          <a:latin typeface="+mn-lt"/>
                          <a:ea typeface="DengXian" panose="02010600030101010101" pitchFamily="2" charset="-122"/>
                          <a:cs typeface="Times New Roman" panose="02020603050405020304" pitchFamily="18" charset="0"/>
                        </a:rPr>
                        <a:t> Keeps the compatibility with the parameters already defined in the model training services.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000" b="1"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r>
                        <a:rPr lang="en-US" altLang="zh-CN" sz="1000" kern="100" dirty="0">
                          <a:effectLst/>
                          <a:latin typeface="+mn-lt"/>
                          <a:ea typeface="DengXian" panose="02010600030101010101" pitchFamily="2" charset="-122"/>
                          <a:cs typeface="Times New Roman" panose="02020603050405020304" pitchFamily="18" charset="0"/>
                        </a:rPr>
                        <a:t>??</a:t>
                      </a:r>
                    </a:p>
                    <a:p>
                      <a:pPr marL="0" marR="0" algn="just">
                        <a:spcBef>
                          <a:spcPts val="0"/>
                        </a:spcBef>
                        <a:spcAft>
                          <a:spcPts val="0"/>
                        </a:spcAft>
                      </a:pPr>
                      <a:r>
                        <a:rPr lang="en-US" altLang="zh-CN" sz="1000" kern="100" dirty="0">
                          <a:effectLst/>
                          <a:latin typeface="+mn-lt"/>
                          <a:ea typeface="DengXian" panose="02010600030101010101" pitchFamily="2" charset="-122"/>
                          <a:cs typeface="Times New Roman" panose="02020603050405020304" pitchFamily="18" charset="0"/>
                        </a:rPr>
                        <a:t>Wait for more input</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altLang="zh-CN" sz="1000" b="1" kern="100" dirty="0">
                        <a:effectLst/>
                        <a:latin typeface="+mn-lt"/>
                        <a:ea typeface="DengXian" panose="02010600030101010101" pitchFamily="2" charset="-122"/>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zh-CN" sz="1000" b="1" kern="100" dirty="0">
                          <a:effectLst/>
                          <a:latin typeface="+mn-lt"/>
                          <a:ea typeface="DengXian" panose="02010600030101010101" pitchFamily="2" charset="-122"/>
                          <a:cs typeface="Times New Roman" panose="02020603050405020304" pitchFamily="18" charset="0"/>
                        </a:rPr>
                        <a:t>Needs to discuss whether to use existing parameter or add “VFL” specific parameter</a:t>
                      </a:r>
                    </a:p>
                    <a:p>
                      <a:pPr marL="0" marR="0" algn="just">
                        <a:spcBef>
                          <a:spcPts val="0"/>
                        </a:spcBef>
                        <a:spcAft>
                          <a:spcPts val="0"/>
                        </a:spcAft>
                      </a:pPr>
                      <a:endParaRPr lang="en-US" sz="1000" b="1" kern="100" dirty="0">
                        <a:effectLst/>
                        <a:latin typeface="+mn-lt"/>
                        <a:ea typeface="DengXian" panose="02010600030101010101" pitchFamily="2" charset="-122"/>
                        <a:cs typeface="Times New Roman" panose="02020603050405020304" pitchFamily="18" charset="0"/>
                      </a:endParaRPr>
                    </a:p>
                  </a:txBody>
                  <a:tcPr marL="32717" marR="32717" marT="0" marB="0"/>
                </a:tc>
                <a:extLst>
                  <a:ext uri="{0D108BD9-81ED-4DB2-BD59-A6C34878D82A}">
                    <a16:rowId xmlns:a16="http://schemas.microsoft.com/office/drawing/2014/main" val="2682175913"/>
                  </a:ext>
                </a:extLst>
              </a:tr>
            </a:tbl>
          </a:graphicData>
        </a:graphic>
      </p:graphicFrame>
    </p:spTree>
    <p:extLst>
      <p:ext uri="{BB962C8B-B14F-4D97-AF65-F5344CB8AC3E}">
        <p14:creationId xmlns:p14="http://schemas.microsoft.com/office/powerpoint/2010/main" val="57871001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5F7427B-B2CB-4F19-9822-7D48B18502F4}"/>
              </a:ext>
            </a:extLst>
          </p:cNvPr>
          <p:cNvSpPr>
            <a:spLocks noGrp="1"/>
          </p:cNvSpPr>
          <p:nvPr>
            <p:ph type="title"/>
          </p:nvPr>
        </p:nvSpPr>
        <p:spPr>
          <a:xfrm>
            <a:off x="0" y="-27972"/>
            <a:ext cx="10115550" cy="810228"/>
          </a:xfrm>
        </p:spPr>
        <p:txBody>
          <a:bodyPr/>
          <a:lstStyle/>
          <a:p>
            <a:r>
              <a:rPr lang="en-US" altLang="zh-CN" sz="2800" b="1" dirty="0"/>
              <a:t>Point 5.2: Training (5/5) - New Parameters – Linking VFL Training to Other VFL Processes (inference, accuracy monitoring)</a:t>
            </a:r>
            <a:endParaRPr lang="zh-CN" altLang="en-US" sz="2800" b="1" dirty="0"/>
          </a:p>
        </p:txBody>
      </p:sp>
      <p:graphicFrame>
        <p:nvGraphicFramePr>
          <p:cNvPr id="3" name="Table 2">
            <a:extLst>
              <a:ext uri="{FF2B5EF4-FFF2-40B4-BE49-F238E27FC236}">
                <a16:creationId xmlns:a16="http://schemas.microsoft.com/office/drawing/2014/main" id="{3A5D88B9-D72E-4AAA-B534-E87A9273EB97}"/>
              </a:ext>
            </a:extLst>
          </p:cNvPr>
          <p:cNvGraphicFramePr>
            <a:graphicFrameLocks noGrp="1"/>
          </p:cNvGraphicFramePr>
          <p:nvPr>
            <p:extLst>
              <p:ext uri="{D42A27DB-BD31-4B8C-83A1-F6EECF244321}">
                <p14:modId xmlns:p14="http://schemas.microsoft.com/office/powerpoint/2010/main" val="3983259060"/>
              </p:ext>
            </p:extLst>
          </p:nvPr>
        </p:nvGraphicFramePr>
        <p:xfrm>
          <a:off x="387350" y="1121695"/>
          <a:ext cx="11583955" cy="3080646"/>
        </p:xfrm>
        <a:graphic>
          <a:graphicData uri="http://schemas.openxmlformats.org/drawingml/2006/table">
            <a:tbl>
              <a:tblPr firstRow="1" firstCol="1" bandRow="1">
                <a:tableStyleId>{5C22544A-7EE6-4342-B048-85BDC9FD1C3A}</a:tableStyleId>
              </a:tblPr>
              <a:tblGrid>
                <a:gridCol w="1568450">
                  <a:extLst>
                    <a:ext uri="{9D8B030D-6E8A-4147-A177-3AD203B41FA5}">
                      <a16:colId xmlns:a16="http://schemas.microsoft.com/office/drawing/2014/main" val="423360773"/>
                    </a:ext>
                  </a:extLst>
                </a:gridCol>
                <a:gridCol w="1612900">
                  <a:extLst>
                    <a:ext uri="{9D8B030D-6E8A-4147-A177-3AD203B41FA5}">
                      <a16:colId xmlns:a16="http://schemas.microsoft.com/office/drawing/2014/main" val="3675273557"/>
                    </a:ext>
                  </a:extLst>
                </a:gridCol>
                <a:gridCol w="4457700">
                  <a:extLst>
                    <a:ext uri="{9D8B030D-6E8A-4147-A177-3AD203B41FA5}">
                      <a16:colId xmlns:a16="http://schemas.microsoft.com/office/drawing/2014/main" val="2997644310"/>
                    </a:ext>
                  </a:extLst>
                </a:gridCol>
                <a:gridCol w="2146300">
                  <a:extLst>
                    <a:ext uri="{9D8B030D-6E8A-4147-A177-3AD203B41FA5}">
                      <a16:colId xmlns:a16="http://schemas.microsoft.com/office/drawing/2014/main" val="2142060053"/>
                    </a:ext>
                  </a:extLst>
                </a:gridCol>
                <a:gridCol w="1798605">
                  <a:extLst>
                    <a:ext uri="{9D8B030D-6E8A-4147-A177-3AD203B41FA5}">
                      <a16:colId xmlns:a16="http://schemas.microsoft.com/office/drawing/2014/main" val="184722745"/>
                    </a:ext>
                  </a:extLst>
                </a:gridCol>
              </a:tblGrid>
              <a:tr h="185046">
                <a:tc>
                  <a:txBody>
                    <a:bodyPr/>
                    <a:lstStyle/>
                    <a:p>
                      <a:pPr marL="0" marR="0" algn="l">
                        <a:spcBef>
                          <a:spcPts val="0"/>
                        </a:spcBef>
                        <a:spcAft>
                          <a:spcPts val="0"/>
                        </a:spcAft>
                      </a:pPr>
                      <a:r>
                        <a:rPr lang="en-US" sz="1000" kern="100" dirty="0">
                          <a:effectLst/>
                          <a:latin typeface="+mn-lt"/>
                        </a:rPr>
                        <a:t>Name of parameters </a:t>
                      </a:r>
                      <a:endParaRPr lang="en-US" sz="1000"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r>
                        <a:rPr lang="en-US" sz="1000" kern="100" dirty="0">
                          <a:effectLst/>
                          <a:latin typeface="+mn-lt"/>
                        </a:rPr>
                        <a:t>Support for “Not Needed”</a:t>
                      </a:r>
                      <a:endParaRPr lang="en-US" sz="1000"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r>
                        <a:rPr lang="en-US" sz="1000" kern="100" dirty="0">
                          <a:effectLst/>
                          <a:latin typeface="+mn-lt"/>
                        </a:rPr>
                        <a:t>Support for “Needed”</a:t>
                      </a:r>
                      <a:endParaRPr lang="en-US" sz="1000"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r>
                        <a:rPr lang="en-US" sz="1000" kern="100" dirty="0">
                          <a:effectLst/>
                          <a:latin typeface="+mn-lt"/>
                          <a:ea typeface="DengXian" panose="02010600030101010101" pitchFamily="2" charset="-122"/>
                          <a:cs typeface="Times New Roman" panose="02020603050405020304" pitchFamily="18" charset="0"/>
                        </a:rPr>
                        <a:t>Neutral</a:t>
                      </a:r>
                    </a:p>
                  </a:txBody>
                  <a:tcPr marL="32717" marR="32717" marT="0" marB="0"/>
                </a:tc>
                <a:tc>
                  <a:txBody>
                    <a:bodyPr/>
                    <a:lstStyle/>
                    <a:p>
                      <a:pPr marL="0" marR="0" algn="just">
                        <a:spcBef>
                          <a:spcPts val="0"/>
                        </a:spcBef>
                        <a:spcAft>
                          <a:spcPts val="0"/>
                        </a:spcAft>
                      </a:pPr>
                      <a:r>
                        <a:rPr lang="en-US" sz="1000" kern="100" dirty="0">
                          <a:effectLst/>
                          <a:latin typeface="+mn-lt"/>
                        </a:rPr>
                        <a:t>Proposed Way forward</a:t>
                      </a:r>
                      <a:endParaRPr lang="en-US" sz="1000" kern="100" dirty="0">
                        <a:effectLst/>
                        <a:latin typeface="+mn-lt"/>
                        <a:ea typeface="DengXian" panose="02010600030101010101" pitchFamily="2" charset="-122"/>
                        <a:cs typeface="Times New Roman" panose="02020603050405020304" pitchFamily="18" charset="0"/>
                      </a:endParaRPr>
                    </a:p>
                  </a:txBody>
                  <a:tcPr marL="32717" marR="32717" marT="0" marB="0"/>
                </a:tc>
                <a:extLst>
                  <a:ext uri="{0D108BD9-81ED-4DB2-BD59-A6C34878D82A}">
                    <a16:rowId xmlns:a16="http://schemas.microsoft.com/office/drawing/2014/main" val="826224120"/>
                  </a:ext>
                </a:extLst>
              </a:tr>
              <a:tr h="129296">
                <a:tc>
                  <a:txBody>
                    <a:bodyPr/>
                    <a:lstStyle/>
                    <a:p>
                      <a:pPr marL="0" marR="0" algn="l" defTabSz="914400" rtl="0" eaLnBrk="1" latinLnBrk="0" hangingPunct="1">
                        <a:spcBef>
                          <a:spcPts val="0"/>
                        </a:spcBef>
                        <a:spcAft>
                          <a:spcPts val="0"/>
                        </a:spcAft>
                      </a:pPr>
                      <a:r>
                        <a:rPr lang="en-US" sz="1000" b="1" kern="100" dirty="0">
                          <a:solidFill>
                            <a:schemeClr val="lt1"/>
                          </a:solidFill>
                          <a:effectLst/>
                          <a:latin typeface="+mn-lt"/>
                          <a:ea typeface="DengXian" panose="02010600030101010101" pitchFamily="2" charset="-122"/>
                          <a:cs typeface="Times New Roman" panose="02020603050405020304" pitchFamily="18" charset="0"/>
                        </a:rPr>
                        <a:t>VFL Server NF ID</a:t>
                      </a:r>
                    </a:p>
                  </a:txBody>
                  <a:tcPr marL="32717" marR="32717" marT="0" marB="0"/>
                </a:tc>
                <a:tc>
                  <a:txBody>
                    <a:bodyPr/>
                    <a:lstStyle/>
                    <a:p>
                      <a:pPr marL="0" marR="0" algn="just">
                        <a:spcBef>
                          <a:spcPts val="0"/>
                        </a:spcBef>
                        <a:spcAft>
                          <a:spcPts val="0"/>
                        </a:spcAft>
                      </a:pPr>
                      <a:r>
                        <a:rPr lang="en-US" sz="1000" b="1" kern="100" dirty="0">
                          <a:solidFill>
                            <a:schemeClr val="tx1"/>
                          </a:solidFill>
                          <a:effectLst/>
                          <a:latin typeface="+mn-lt"/>
                          <a:ea typeface="DengXian" panose="02010600030101010101" pitchFamily="2" charset="-122"/>
                          <a:cs typeface="Times New Roman" panose="02020603050405020304" pitchFamily="18" charset="0"/>
                        </a:rPr>
                        <a:t>OPPO: </a:t>
                      </a:r>
                      <a:r>
                        <a:rPr lang="en-US" sz="1000" b="0" kern="100" dirty="0">
                          <a:solidFill>
                            <a:schemeClr val="tx1"/>
                          </a:solidFill>
                          <a:effectLst/>
                          <a:latin typeface="+mn-lt"/>
                          <a:ea typeface="DengXian" panose="02010600030101010101" pitchFamily="2" charset="-122"/>
                          <a:cs typeface="Times New Roman" panose="02020603050405020304" pitchFamily="18" charset="0"/>
                        </a:rPr>
                        <a:t>This is depend on the issue 4 discussion</a:t>
                      </a:r>
                    </a:p>
                  </a:txBody>
                  <a:tcPr marL="32717" marR="32717" marT="0" marB="0"/>
                </a:tc>
                <a:tc>
                  <a:txBody>
                    <a:bodyPr/>
                    <a:lstStyle/>
                    <a:p>
                      <a:pPr marL="0" marR="0" algn="just">
                        <a:spcBef>
                          <a:spcPts val="0"/>
                        </a:spcBef>
                        <a:spcAft>
                          <a:spcPts val="0"/>
                        </a:spcAft>
                      </a:pPr>
                      <a:r>
                        <a:rPr lang="en-US" sz="1000" b="1" kern="100" dirty="0">
                          <a:effectLst/>
                          <a:latin typeface="+mn-lt"/>
                          <a:ea typeface="DengXian" panose="02010600030101010101" pitchFamily="2" charset="-122"/>
                          <a:cs typeface="Times New Roman" panose="02020603050405020304" pitchFamily="18" charset="0"/>
                        </a:rPr>
                        <a:t>Huawei:</a:t>
                      </a:r>
                      <a:r>
                        <a:rPr lang="en-US" sz="1000" b="0" kern="100" dirty="0">
                          <a:effectLst/>
                          <a:latin typeface="+mn-lt"/>
                          <a:ea typeface="DengXian" panose="02010600030101010101" pitchFamily="2" charset="-122"/>
                          <a:cs typeface="Times New Roman" panose="02020603050405020304" pitchFamily="18" charset="0"/>
                        </a:rPr>
                        <a:t> This information is required to allow the an NWDAF </a:t>
                      </a:r>
                      <a:r>
                        <a:rPr lang="en-US" sz="1000" b="0" kern="100" dirty="0" err="1">
                          <a:effectLst/>
                          <a:latin typeface="+mn-lt"/>
                          <a:ea typeface="DengXian" panose="02010600030101010101" pitchFamily="2" charset="-122"/>
                          <a:cs typeface="Times New Roman" panose="02020603050405020304" pitchFamily="18" charset="0"/>
                        </a:rPr>
                        <a:t>AnLF</a:t>
                      </a:r>
                      <a:r>
                        <a:rPr lang="en-US" sz="1000" b="0" kern="100" dirty="0">
                          <a:effectLst/>
                          <a:latin typeface="+mn-lt"/>
                          <a:ea typeface="DengXian" panose="02010600030101010101" pitchFamily="2" charset="-122"/>
                          <a:cs typeface="Times New Roman" panose="02020603050405020304" pitchFamily="18" charset="0"/>
                        </a:rPr>
                        <a:t> (with VFL Client) role receiving a subscription for analytics generation to determine the VFL server (e.g., as per agreed procedure in Clause 6.2H.2.4.1 paper S2-2411192) during VFL inference for a given VFL correlation ID for an analytics ID</a:t>
                      </a:r>
                    </a:p>
                    <a:p>
                      <a:pPr marL="0" marR="0" algn="just">
                        <a:spcBef>
                          <a:spcPts val="0"/>
                        </a:spcBef>
                        <a:spcAft>
                          <a:spcPts val="0"/>
                        </a:spcAft>
                      </a:pPr>
                      <a:endParaRPr lang="en-US" sz="1000" b="0" kern="100" dirty="0">
                        <a:effectLst/>
                        <a:latin typeface="+mn-lt"/>
                        <a:ea typeface="DengXian" panose="02010600030101010101" pitchFamily="2" charset="-122"/>
                        <a:cs typeface="Times New Roman" panose="02020603050405020304" pitchFamily="18" charset="0"/>
                      </a:endParaRPr>
                    </a:p>
                    <a:p>
                      <a:pPr marL="0" marR="0" algn="just">
                        <a:spcBef>
                          <a:spcPts val="0"/>
                        </a:spcBef>
                        <a:spcAft>
                          <a:spcPts val="0"/>
                        </a:spcAft>
                      </a:pPr>
                      <a:endParaRPr lang="en-US" sz="1000" b="0"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000" b="1"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r>
                        <a:rPr lang="en-US" altLang="zh-CN" sz="1000" kern="100" dirty="0">
                          <a:effectLst/>
                          <a:latin typeface="+mn-lt"/>
                          <a:ea typeface="DengXian" panose="02010600030101010101" pitchFamily="2" charset="-122"/>
                          <a:cs typeface="Times New Roman" panose="02020603050405020304" pitchFamily="18" charset="0"/>
                        </a:rPr>
                        <a:t>??</a:t>
                      </a:r>
                    </a:p>
                    <a:p>
                      <a:pPr marL="0" marR="0" algn="just">
                        <a:spcBef>
                          <a:spcPts val="0"/>
                        </a:spcBef>
                        <a:spcAft>
                          <a:spcPts val="0"/>
                        </a:spcAft>
                      </a:pPr>
                      <a:r>
                        <a:rPr lang="en-US" altLang="zh-CN" sz="1000" kern="100" dirty="0">
                          <a:effectLst/>
                          <a:latin typeface="+mn-lt"/>
                          <a:ea typeface="DengXian" panose="02010600030101010101" pitchFamily="2" charset="-122"/>
                          <a:cs typeface="Times New Roman" panose="02020603050405020304" pitchFamily="18" charset="0"/>
                        </a:rPr>
                        <a:t>Wait for more input</a:t>
                      </a:r>
                    </a:p>
                    <a:p>
                      <a:pPr marL="0" marR="0" algn="just">
                        <a:spcBef>
                          <a:spcPts val="0"/>
                        </a:spcBef>
                        <a:spcAft>
                          <a:spcPts val="0"/>
                        </a:spcAft>
                      </a:pPr>
                      <a:endParaRPr lang="en-US" sz="1000" kern="100" dirty="0">
                        <a:effectLst/>
                        <a:latin typeface="+mn-lt"/>
                        <a:ea typeface="DengXian" panose="02010600030101010101" pitchFamily="2" charset="-122"/>
                        <a:cs typeface="Times New Roman" panose="02020603050405020304" pitchFamily="18" charset="0"/>
                      </a:endParaRPr>
                    </a:p>
                  </a:txBody>
                  <a:tcPr marL="32717" marR="32717" marT="0" marB="0"/>
                </a:tc>
                <a:extLst>
                  <a:ext uri="{0D108BD9-81ED-4DB2-BD59-A6C34878D82A}">
                    <a16:rowId xmlns:a16="http://schemas.microsoft.com/office/drawing/2014/main" val="4045912675"/>
                  </a:ext>
                </a:extLst>
              </a:tr>
              <a:tr h="129296">
                <a:tc>
                  <a:txBody>
                    <a:bodyPr/>
                    <a:lstStyle/>
                    <a:p>
                      <a:pPr marL="0" marR="0" algn="l" defTabSz="914400" rtl="0" eaLnBrk="1" latinLnBrk="0" hangingPunct="1">
                        <a:spcBef>
                          <a:spcPts val="0"/>
                        </a:spcBef>
                        <a:spcAft>
                          <a:spcPts val="0"/>
                        </a:spcAft>
                      </a:pPr>
                      <a:r>
                        <a:rPr lang="en-US" sz="1000" b="1" kern="100" dirty="0">
                          <a:solidFill>
                            <a:schemeClr val="lt1"/>
                          </a:solidFill>
                          <a:effectLst/>
                          <a:latin typeface="+mn-lt"/>
                          <a:ea typeface="DengXian" panose="02010600030101010101" pitchFamily="2" charset="-122"/>
                          <a:cs typeface="Times New Roman" panose="02020603050405020304" pitchFamily="18" charset="0"/>
                        </a:rPr>
                        <a:t>VFL Client NF ID</a:t>
                      </a:r>
                    </a:p>
                  </a:txBody>
                  <a:tcPr marL="32717" marR="32717" marT="0" marB="0"/>
                </a:tc>
                <a:tc>
                  <a:txBody>
                    <a:bodyPr/>
                    <a:lstStyle/>
                    <a:p>
                      <a:pPr marL="0" marR="0" algn="just">
                        <a:spcBef>
                          <a:spcPts val="0"/>
                        </a:spcBef>
                        <a:spcAft>
                          <a:spcPts val="0"/>
                        </a:spcAft>
                      </a:pPr>
                      <a:endParaRPr lang="en-US" sz="1000" b="1" kern="100" dirty="0">
                        <a:solidFill>
                          <a:srgbClr val="FF0000"/>
                        </a:solidFill>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000" b="1" kern="100" dirty="0">
                          <a:effectLst/>
                          <a:latin typeface="+mn-lt"/>
                          <a:ea typeface="DengXian" panose="02010600030101010101" pitchFamily="2" charset="-122"/>
                          <a:cs typeface="Times New Roman" panose="02020603050405020304" pitchFamily="18" charset="0"/>
                        </a:rPr>
                        <a:t>Huawei:</a:t>
                      </a:r>
                      <a:r>
                        <a:rPr lang="en-US" sz="1000" b="0" kern="100" dirty="0">
                          <a:effectLst/>
                          <a:latin typeface="+mn-lt"/>
                          <a:ea typeface="DengXian" panose="02010600030101010101" pitchFamily="2" charset="-122"/>
                          <a:cs typeface="Times New Roman" panose="02020603050405020304" pitchFamily="18" charset="0"/>
                        </a:rPr>
                        <a:t> This information is required to allow the an NWDAF </a:t>
                      </a:r>
                      <a:r>
                        <a:rPr lang="en-US" sz="1000" b="0" kern="100" dirty="0" err="1">
                          <a:effectLst/>
                          <a:latin typeface="+mn-lt"/>
                          <a:ea typeface="DengXian" panose="02010600030101010101" pitchFamily="2" charset="-122"/>
                          <a:cs typeface="Times New Roman" panose="02020603050405020304" pitchFamily="18" charset="0"/>
                        </a:rPr>
                        <a:t>AnLF</a:t>
                      </a:r>
                      <a:r>
                        <a:rPr lang="en-US" sz="1000" b="0" kern="100" dirty="0">
                          <a:effectLst/>
                          <a:latin typeface="+mn-lt"/>
                          <a:ea typeface="DengXian" panose="02010600030101010101" pitchFamily="2" charset="-122"/>
                          <a:cs typeface="Times New Roman" panose="02020603050405020304" pitchFamily="18" charset="0"/>
                        </a:rPr>
                        <a:t> (with VFL Server) role receiving a subscription for analytics generation to determine the VFL Clients (e.g., as per agreed procedure in Clause 6.2H.2.4.1 paper S2-2411192) during VFL inference for a given VFL correlation ID for an analytics ID.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000" b="0" kern="100" dirty="0">
                        <a:effectLst/>
                        <a:latin typeface="+mn-lt"/>
                        <a:ea typeface="DengXian" panose="02010600030101010101" pitchFamily="2" charset="-122"/>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000" b="0"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000" b="1"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r>
                        <a:rPr lang="en-US" altLang="zh-CN" sz="1000" kern="100" dirty="0">
                          <a:effectLst/>
                          <a:latin typeface="+mn-lt"/>
                          <a:ea typeface="DengXian" panose="02010600030101010101" pitchFamily="2" charset="-122"/>
                          <a:cs typeface="Times New Roman" panose="02020603050405020304" pitchFamily="18" charset="0"/>
                        </a:rPr>
                        <a:t>??</a:t>
                      </a:r>
                    </a:p>
                    <a:p>
                      <a:pPr marL="0" marR="0" algn="just">
                        <a:spcBef>
                          <a:spcPts val="0"/>
                        </a:spcBef>
                        <a:spcAft>
                          <a:spcPts val="0"/>
                        </a:spcAft>
                      </a:pPr>
                      <a:r>
                        <a:rPr lang="en-US" altLang="zh-CN" sz="1000" kern="100" dirty="0">
                          <a:effectLst/>
                          <a:latin typeface="+mn-lt"/>
                          <a:ea typeface="DengXian" panose="02010600030101010101" pitchFamily="2" charset="-122"/>
                          <a:cs typeface="Times New Roman" panose="02020603050405020304" pitchFamily="18" charset="0"/>
                        </a:rPr>
                        <a:t>Wait for more input</a:t>
                      </a:r>
                    </a:p>
                    <a:p>
                      <a:pPr marL="0" marR="0" algn="just">
                        <a:spcBef>
                          <a:spcPts val="0"/>
                        </a:spcBef>
                        <a:spcAft>
                          <a:spcPts val="0"/>
                        </a:spcAft>
                      </a:pPr>
                      <a:endParaRPr lang="en-US" sz="1000" kern="100" dirty="0">
                        <a:effectLst/>
                        <a:latin typeface="+mn-lt"/>
                        <a:ea typeface="DengXian" panose="02010600030101010101" pitchFamily="2" charset="-122"/>
                        <a:cs typeface="Times New Roman" panose="02020603050405020304" pitchFamily="18" charset="0"/>
                      </a:endParaRPr>
                    </a:p>
                  </a:txBody>
                  <a:tcPr marL="32717" marR="32717" marT="0" marB="0"/>
                </a:tc>
                <a:extLst>
                  <a:ext uri="{0D108BD9-81ED-4DB2-BD59-A6C34878D82A}">
                    <a16:rowId xmlns:a16="http://schemas.microsoft.com/office/drawing/2014/main" val="764720849"/>
                  </a:ext>
                </a:extLst>
              </a:tr>
              <a:tr h="129296">
                <a:tc>
                  <a:txBody>
                    <a:bodyPr/>
                    <a:lstStyle/>
                    <a:p>
                      <a:pPr marL="0" marR="0" algn="l" defTabSz="914400" rtl="0" eaLnBrk="1" latinLnBrk="0" hangingPunct="1">
                        <a:spcBef>
                          <a:spcPts val="0"/>
                        </a:spcBef>
                        <a:spcAft>
                          <a:spcPts val="0"/>
                        </a:spcAft>
                      </a:pPr>
                      <a:r>
                        <a:rPr lang="en-US" sz="1000" b="1" kern="100" dirty="0">
                          <a:solidFill>
                            <a:schemeClr val="lt1"/>
                          </a:solidFill>
                          <a:effectLst/>
                          <a:latin typeface="+mn-lt"/>
                          <a:ea typeface="DengXian" panose="02010600030101010101" pitchFamily="2" charset="-122"/>
                          <a:cs typeface="Times New Roman" panose="02020603050405020304" pitchFamily="18" charset="0"/>
                        </a:rPr>
                        <a:t>VFL Training </a:t>
                      </a:r>
                      <a:r>
                        <a:rPr lang="en-US" sz="1000" b="1" kern="100" dirty="0" err="1">
                          <a:solidFill>
                            <a:schemeClr val="lt1"/>
                          </a:solidFill>
                          <a:effectLst/>
                          <a:latin typeface="+mn-lt"/>
                          <a:ea typeface="DengXian" panose="02010600030101010101" pitchFamily="2" charset="-122"/>
                          <a:cs typeface="Times New Roman" panose="02020603050405020304" pitchFamily="18" charset="0"/>
                        </a:rPr>
                        <a:t>DataSet</a:t>
                      </a:r>
                      <a:r>
                        <a:rPr lang="en-US" sz="1000" b="1" kern="100" dirty="0">
                          <a:solidFill>
                            <a:schemeClr val="lt1"/>
                          </a:solidFill>
                          <a:effectLst/>
                          <a:latin typeface="+mn-lt"/>
                          <a:ea typeface="DengXian" panose="02010600030101010101" pitchFamily="2" charset="-122"/>
                          <a:cs typeface="Times New Roman" panose="02020603050405020304" pitchFamily="18" charset="0"/>
                        </a:rPr>
                        <a:t> Tag</a:t>
                      </a:r>
                    </a:p>
                  </a:txBody>
                  <a:tcPr marL="32717" marR="32717" marT="0" marB="0"/>
                </a:tc>
                <a:tc>
                  <a:txBody>
                    <a:bodyPr/>
                    <a:lstStyle/>
                    <a:p>
                      <a:pPr marL="0" marR="0" algn="just">
                        <a:spcBef>
                          <a:spcPts val="0"/>
                        </a:spcBef>
                        <a:spcAft>
                          <a:spcPts val="0"/>
                        </a:spcAft>
                      </a:pPr>
                      <a:r>
                        <a:rPr lang="en-US" sz="1000" b="1" kern="100" dirty="0">
                          <a:solidFill>
                            <a:schemeClr val="tx1"/>
                          </a:solidFill>
                          <a:effectLst/>
                          <a:latin typeface="+mn-lt"/>
                          <a:ea typeface="DengXian" panose="02010600030101010101" pitchFamily="2" charset="-122"/>
                          <a:cs typeface="Times New Roman" panose="02020603050405020304" pitchFamily="18" charset="0"/>
                        </a:rPr>
                        <a:t>OPPO: </a:t>
                      </a:r>
                      <a:r>
                        <a:rPr lang="en-US" sz="1000" b="0" kern="100" dirty="0">
                          <a:solidFill>
                            <a:schemeClr val="tx1"/>
                          </a:solidFill>
                          <a:effectLst/>
                          <a:latin typeface="+mn-lt"/>
                          <a:ea typeface="DengXian" panose="02010600030101010101" pitchFamily="2" charset="-122"/>
                          <a:cs typeface="Times New Roman" panose="02020603050405020304" pitchFamily="18" charset="0"/>
                        </a:rPr>
                        <a:t>samples and feature info is enough</a:t>
                      </a:r>
                    </a:p>
                  </a:txBody>
                  <a:tcPr marL="32717" marR="32717" marT="0" marB="0"/>
                </a:tc>
                <a:tc>
                  <a:txBody>
                    <a:bodyPr/>
                    <a:lstStyle/>
                    <a:p>
                      <a:pPr marL="0" marR="0" algn="just">
                        <a:spcBef>
                          <a:spcPts val="0"/>
                        </a:spcBef>
                        <a:spcAft>
                          <a:spcPts val="0"/>
                        </a:spcAft>
                      </a:pPr>
                      <a:r>
                        <a:rPr lang="en-US" sz="1000" b="1" kern="100" dirty="0">
                          <a:effectLst/>
                          <a:latin typeface="+mn-lt"/>
                          <a:ea typeface="DengXian" panose="02010600030101010101" pitchFamily="2" charset="-122"/>
                          <a:cs typeface="Times New Roman" panose="02020603050405020304" pitchFamily="18" charset="0"/>
                        </a:rPr>
                        <a:t>Huawei: </a:t>
                      </a:r>
                      <a:r>
                        <a:rPr lang="en-US" sz="1000" b="0" kern="100" dirty="0">
                          <a:effectLst/>
                          <a:latin typeface="+mn-lt"/>
                          <a:ea typeface="DengXian" panose="02010600030101010101" pitchFamily="2" charset="-122"/>
                          <a:cs typeface="Times New Roman" panose="02020603050405020304" pitchFamily="18" charset="0"/>
                        </a:rPr>
                        <a:t>Each VFL participant collects its own data for the training of their local ML model. In order to enable the proper separation of data samples for training and retraining of the same models associated with a VFL correlation ID (as per R18), each VFL participant shall have the same dataset tag to allow alignment of used information.</a:t>
                      </a:r>
                    </a:p>
                    <a:p>
                      <a:pPr marL="0" marR="0" algn="just">
                        <a:spcBef>
                          <a:spcPts val="0"/>
                        </a:spcBef>
                        <a:spcAft>
                          <a:spcPts val="0"/>
                        </a:spcAft>
                      </a:pPr>
                      <a:endParaRPr lang="en-US" sz="1000" b="0" kern="100" dirty="0">
                        <a:effectLst/>
                        <a:latin typeface="+mn-lt"/>
                        <a:ea typeface="DengXian" panose="02010600030101010101" pitchFamily="2" charset="-122"/>
                        <a:cs typeface="Times New Roman" panose="02020603050405020304" pitchFamily="18" charset="0"/>
                      </a:endParaRPr>
                    </a:p>
                    <a:p>
                      <a:pPr marL="0" marR="0" algn="just">
                        <a:spcBef>
                          <a:spcPts val="0"/>
                        </a:spcBef>
                        <a:spcAft>
                          <a:spcPts val="0"/>
                        </a:spcAft>
                      </a:pPr>
                      <a:endParaRPr lang="en-US" sz="1000" b="0" kern="100" dirty="0">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l" defTabSz="914400" rtl="0" eaLnBrk="1" latinLnBrk="0" hangingPunct="1">
                        <a:spcBef>
                          <a:spcPts val="0"/>
                        </a:spcBef>
                        <a:spcAft>
                          <a:spcPts val="0"/>
                        </a:spcAft>
                      </a:pPr>
                      <a:endParaRPr lang="en-US" sz="1000" b="1" kern="100" dirty="0">
                        <a:solidFill>
                          <a:schemeClr val="lt1"/>
                        </a:solidFill>
                        <a:effectLst/>
                        <a:latin typeface="+mn-lt"/>
                        <a:ea typeface="DengXian" panose="02010600030101010101" pitchFamily="2" charset="-122"/>
                        <a:cs typeface="Times New Roman" panose="02020603050405020304" pitchFamily="18" charset="0"/>
                      </a:endParaRPr>
                    </a:p>
                  </a:txBody>
                  <a:tcPr marL="32717" marR="32717" marT="0" marB="0"/>
                </a:tc>
                <a:tc>
                  <a:txBody>
                    <a:bodyPr/>
                    <a:lstStyle/>
                    <a:p>
                      <a:pPr marL="0" marR="0" algn="just">
                        <a:spcBef>
                          <a:spcPts val="0"/>
                        </a:spcBef>
                        <a:spcAft>
                          <a:spcPts val="0"/>
                        </a:spcAft>
                      </a:pPr>
                      <a:r>
                        <a:rPr lang="en-US" altLang="zh-CN" sz="1000" kern="100" dirty="0">
                          <a:effectLst/>
                          <a:latin typeface="+mn-lt"/>
                          <a:ea typeface="DengXian" panose="02010600030101010101" pitchFamily="2" charset="-122"/>
                          <a:cs typeface="Times New Roman" panose="02020603050405020304" pitchFamily="18" charset="0"/>
                        </a:rPr>
                        <a:t>??</a:t>
                      </a:r>
                    </a:p>
                    <a:p>
                      <a:pPr marL="0" marR="0" algn="just">
                        <a:spcBef>
                          <a:spcPts val="0"/>
                        </a:spcBef>
                        <a:spcAft>
                          <a:spcPts val="0"/>
                        </a:spcAft>
                      </a:pPr>
                      <a:r>
                        <a:rPr lang="en-US" altLang="zh-CN" sz="1000" kern="100" dirty="0">
                          <a:effectLst/>
                          <a:latin typeface="+mn-lt"/>
                          <a:ea typeface="DengXian" panose="02010600030101010101" pitchFamily="2" charset="-122"/>
                          <a:cs typeface="Times New Roman" panose="02020603050405020304" pitchFamily="18" charset="0"/>
                        </a:rPr>
                        <a:t>Wait for more input</a:t>
                      </a:r>
                    </a:p>
                    <a:p>
                      <a:pPr marL="0" marR="0" algn="just">
                        <a:spcBef>
                          <a:spcPts val="0"/>
                        </a:spcBef>
                        <a:spcAft>
                          <a:spcPts val="0"/>
                        </a:spcAft>
                      </a:pPr>
                      <a:endParaRPr lang="en-US" sz="1000" b="1" kern="100" dirty="0">
                        <a:solidFill>
                          <a:srgbClr val="FF0000"/>
                        </a:solidFill>
                        <a:effectLst/>
                        <a:latin typeface="+mn-lt"/>
                        <a:ea typeface="DengXian" panose="02010600030101010101" pitchFamily="2" charset="-122"/>
                        <a:cs typeface="Times New Roman" panose="02020603050405020304" pitchFamily="18" charset="0"/>
                      </a:endParaRPr>
                    </a:p>
                  </a:txBody>
                  <a:tcPr marL="32717" marR="32717" marT="0" marB="0"/>
                </a:tc>
                <a:extLst>
                  <a:ext uri="{0D108BD9-81ED-4DB2-BD59-A6C34878D82A}">
                    <a16:rowId xmlns:a16="http://schemas.microsoft.com/office/drawing/2014/main" val="2877457902"/>
                  </a:ext>
                </a:extLst>
              </a:tr>
            </a:tbl>
          </a:graphicData>
        </a:graphic>
      </p:graphicFrame>
    </p:spTree>
    <p:extLst>
      <p:ext uri="{BB962C8B-B14F-4D97-AF65-F5344CB8AC3E}">
        <p14:creationId xmlns:p14="http://schemas.microsoft.com/office/powerpoint/2010/main" val="310639334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microsoft.com/office/infopath/2007/PartnerControls"/>
    <ds:schemaRef ds:uri="280d8efa-eff2-4910-88d2-79ca146720c4"/>
    <ds:schemaRef ds:uri="http://www.w3.org/XML/1998/namespace"/>
    <ds:schemaRef ds:uri="http://schemas.microsoft.com/office/2006/documentManagement/types"/>
    <ds:schemaRef ds:uri="http://purl.org/dc/elements/1.1/"/>
    <ds:schemaRef ds:uri="http://schemas.openxmlformats.org/package/2006/metadata/core-properties"/>
    <ds:schemaRef ds:uri="http://purl.org/dc/terms/"/>
    <ds:schemaRef ds:uri="679a257e-872f-4c98-9e8a-0a9c104f72cd"/>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20300</TotalTime>
  <Words>2636</Words>
  <Application>Microsoft Office PowerPoint</Application>
  <PresentationFormat>宽屏</PresentationFormat>
  <Paragraphs>246</Paragraphs>
  <Slides>11</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11</vt:i4>
      </vt:variant>
    </vt:vector>
  </HeadingPairs>
  <TitlesOfParts>
    <vt:vector size="18" baseType="lpstr">
      <vt:lpstr>DengXian</vt:lpstr>
      <vt:lpstr>SimSun</vt:lpstr>
      <vt:lpstr>Arial</vt:lpstr>
      <vt:lpstr>Calibri</vt:lpstr>
      <vt:lpstr>Calibri Light</vt:lpstr>
      <vt:lpstr>Times New Roman</vt:lpstr>
      <vt:lpstr>Office Theme</vt:lpstr>
      <vt:lpstr>Discussion on Detailed content and the parameters during VFL process</vt:lpstr>
      <vt:lpstr>Working Plan - Point 5: Detailed content and the parameters during VFL process </vt:lpstr>
      <vt:lpstr>Point 5.1: Discovery (1/2)</vt:lpstr>
      <vt:lpstr>Point 5.1: Discovery (2/2)</vt:lpstr>
      <vt:lpstr>Point 5.2: Training (1/5)</vt:lpstr>
      <vt:lpstr>Point 5.2: Training (2/5)</vt:lpstr>
      <vt:lpstr>Point 5.2: Training (3/5) –  Parameters related to Start or Preparation Phase</vt:lpstr>
      <vt:lpstr>Point 5.2: Training (4/5) –  New Parameters – Compatibility with existing services</vt:lpstr>
      <vt:lpstr>Point 5.2: Training (5/5) - New Parameters – Linking VFL Training to Other VFL Processes (inference, accuracy monitoring)</vt:lpstr>
      <vt:lpstr>Annex： Mapping between ENs and parameters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clarissa.marquezan@huawei.com</dc:creator>
  <dc:description>© 3GPP 2018</dc:description>
  <cp:lastModifiedBy>Huawei SA2#166</cp:lastModifiedBy>
  <cp:revision>1154</cp:revision>
  <dcterms:created xsi:type="dcterms:W3CDTF">2010-02-05T13:52:04Z</dcterms:created>
  <dcterms:modified xsi:type="dcterms:W3CDTF">2024-11-08T06:30:55Z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(2)XqwSj3V/SvfLvL66I7i+n38nwZfeAN9/RMl+9EKjUjshOxoHC/mTv4/zvJj2LiRzYU5Y7m9J
/vqgbRWZwhcmV1GCX/Kuj9R67HLBi9Aw0GoeOlcYIQ3QxITFehJ5m2xDibPQfqsh7oV7t0+s
GSWnMrtMRfU9XMuRS2AYa+SKfXppCdzi0OIWO8LfNTvFKR4GhDv+7RarJbqAP92mF27j3CNK
ugPOR1f37Z1NQdpuzg</vt:lpwstr>
  </property>
  <property fmtid="{D5CDD505-2E9C-101B-9397-08002B2CF9AE}" pid="4" name="_2015_ms_pID_7253431">
    <vt:lpwstr>DkagcrptKqy8gK5SzovEiqZDxiTDBPF68DwdKoyDMvQM4Gcj2i4I73
xhBSylG0WstTQtu7cI0OemYBZ9jjeMH5+l8rkNR1l1GuN7NumtHb7y2lEWppLmjjY2WnwfDM
6KsRFGgfumbYTtD0APGcO4tgf+IfWCCFv3a9kvoS+P2yoyIaJDJZp3+p2dVDJJ8K+SBF93Wt
OePsQsu16flbahzu</vt:lpwstr>
  </property>
</Properties>
</file>